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3" r:id="rId2"/>
    <p:sldId id="257" r:id="rId3"/>
    <p:sldId id="260" r:id="rId4"/>
    <p:sldId id="259" r:id="rId5"/>
    <p:sldId id="261" r:id="rId6"/>
    <p:sldId id="262" r:id="rId7"/>
    <p:sldId id="263" r:id="rId8"/>
    <p:sldId id="264" r:id="rId9"/>
    <p:sldId id="265" r:id="rId10"/>
    <p:sldId id="266" r:id="rId11"/>
    <p:sldId id="270" r:id="rId12"/>
    <p:sldId id="272" r:id="rId13"/>
    <p:sldId id="271" r:id="rId14"/>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ina Lavikainen" initials="IL [2]" lastIdx="2" clrIdx="0">
    <p:extLst>
      <p:ext uri="{19B8F6BF-5375-455C-9EA6-DF929625EA0E}">
        <p15:presenceInfo xmlns:p15="http://schemas.microsoft.com/office/powerpoint/2012/main" userId="S::ilavikai@uef.fi::7db9ebde-8c59-4ff6-bbfa-d9aa22d8a7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2"/>
  </p:normalViewPr>
  <p:slideViewPr>
    <p:cSldViewPr snapToGrid="0" snapToObjects="1">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8E9E-3CC2-D044-9FFC-3DB70EB1BE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FI"/>
          </a:p>
        </p:txBody>
      </p:sp>
      <p:sp>
        <p:nvSpPr>
          <p:cNvPr id="3" name="Subtitle 2">
            <a:extLst>
              <a:ext uri="{FF2B5EF4-FFF2-40B4-BE49-F238E27FC236}">
                <a16:creationId xmlns:a16="http://schemas.microsoft.com/office/drawing/2014/main" id="{B3577A33-72D4-094E-8A84-982580EE67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FI"/>
          </a:p>
        </p:txBody>
      </p:sp>
      <p:sp>
        <p:nvSpPr>
          <p:cNvPr id="4" name="Date Placeholder 3">
            <a:extLst>
              <a:ext uri="{FF2B5EF4-FFF2-40B4-BE49-F238E27FC236}">
                <a16:creationId xmlns:a16="http://schemas.microsoft.com/office/drawing/2014/main" id="{9B53C685-21F8-124B-94F8-753535EB630F}"/>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5" name="Footer Placeholder 4">
            <a:extLst>
              <a:ext uri="{FF2B5EF4-FFF2-40B4-BE49-F238E27FC236}">
                <a16:creationId xmlns:a16="http://schemas.microsoft.com/office/drawing/2014/main" id="{53E597E6-267C-E848-A2C1-AE0EBF9CDA37}"/>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03117DFC-BD2E-984D-A048-FC70DBCEEDDE}"/>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91505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ED67E-D576-0C49-84CF-77236E3A1CD3}"/>
              </a:ext>
            </a:extLst>
          </p:cNvPr>
          <p:cNvSpPr>
            <a:spLocks noGrp="1"/>
          </p:cNvSpPr>
          <p:nvPr>
            <p:ph type="title"/>
          </p:nvPr>
        </p:nvSpPr>
        <p:spPr/>
        <p:txBody>
          <a:bodyPr/>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7DB6B7A2-DD65-0D47-B8D7-6AEB5B39E61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5E629B0F-A1FE-D441-AE2A-8F73FCA36E9B}"/>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5" name="Footer Placeholder 4">
            <a:extLst>
              <a:ext uri="{FF2B5EF4-FFF2-40B4-BE49-F238E27FC236}">
                <a16:creationId xmlns:a16="http://schemas.microsoft.com/office/drawing/2014/main" id="{14B44BA7-A866-6346-9DE6-686A3D9DF3DE}"/>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ECD0BAC8-1E9C-FA41-825A-42CE665CA354}"/>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116498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D3F3AB-113E-5E4E-80C8-68749C32E9C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1B883DC3-CBC8-124D-83E6-DD4650FAD93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5535E7CC-8DBD-B44B-A12E-FAC5FD0E0804}"/>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5" name="Footer Placeholder 4">
            <a:extLst>
              <a:ext uri="{FF2B5EF4-FFF2-40B4-BE49-F238E27FC236}">
                <a16:creationId xmlns:a16="http://schemas.microsoft.com/office/drawing/2014/main" id="{358D8D41-BF2E-454C-885D-DFEF9BC3C022}"/>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56E6FD61-9F29-2646-9600-41A9283C6A51}"/>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344777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E196-E2BD-EC4E-9D28-785790322B65}"/>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5CDEE525-2531-154A-8505-343799DC8F1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A67D72C5-D379-3A49-8E87-98BD5831CC39}"/>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5" name="Footer Placeholder 4">
            <a:extLst>
              <a:ext uri="{FF2B5EF4-FFF2-40B4-BE49-F238E27FC236}">
                <a16:creationId xmlns:a16="http://schemas.microsoft.com/office/drawing/2014/main" id="{339447A5-F867-AD47-A2BD-67F3F335708D}"/>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35183AAF-BB9D-314A-9032-6611F71F7485}"/>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424724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22AD-320F-AE4C-918B-BE232BB4A35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FI"/>
          </a:p>
        </p:txBody>
      </p:sp>
      <p:sp>
        <p:nvSpPr>
          <p:cNvPr id="3" name="Text Placeholder 2">
            <a:extLst>
              <a:ext uri="{FF2B5EF4-FFF2-40B4-BE49-F238E27FC236}">
                <a16:creationId xmlns:a16="http://schemas.microsoft.com/office/drawing/2014/main" id="{E6CDB202-49EF-A140-BD70-3B7B28692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59B0BE2-D9F5-F444-9B2A-FBD492272AE4}"/>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5" name="Footer Placeholder 4">
            <a:extLst>
              <a:ext uri="{FF2B5EF4-FFF2-40B4-BE49-F238E27FC236}">
                <a16:creationId xmlns:a16="http://schemas.microsoft.com/office/drawing/2014/main" id="{84B9BB8A-8E95-0E41-BB46-8CD8481C6C0C}"/>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02B31CEA-0884-9644-9193-A2B5B81962CC}"/>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10898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C7B4D-2129-4243-883C-722CB3975E8C}"/>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81F3A9E5-AF57-B54E-9FE2-AA2D30D00F5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Content Placeholder 3">
            <a:extLst>
              <a:ext uri="{FF2B5EF4-FFF2-40B4-BE49-F238E27FC236}">
                <a16:creationId xmlns:a16="http://schemas.microsoft.com/office/drawing/2014/main" id="{577914C4-A502-974A-AA8E-5B048D52A52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Date Placeholder 4">
            <a:extLst>
              <a:ext uri="{FF2B5EF4-FFF2-40B4-BE49-F238E27FC236}">
                <a16:creationId xmlns:a16="http://schemas.microsoft.com/office/drawing/2014/main" id="{83398626-BA8A-654A-96AF-5EA01F2CFEBD}"/>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6" name="Footer Placeholder 5">
            <a:extLst>
              <a:ext uri="{FF2B5EF4-FFF2-40B4-BE49-F238E27FC236}">
                <a16:creationId xmlns:a16="http://schemas.microsoft.com/office/drawing/2014/main" id="{575F5709-72D4-5442-9B40-BFED131F7989}"/>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687AB894-D8D1-9048-B2B5-42A3DB4101D5}"/>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37620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373FE-8295-8C40-AB42-4064FE0F925F}"/>
              </a:ext>
            </a:extLst>
          </p:cNvPr>
          <p:cNvSpPr>
            <a:spLocks noGrp="1"/>
          </p:cNvSpPr>
          <p:nvPr>
            <p:ph type="title"/>
          </p:nvPr>
        </p:nvSpPr>
        <p:spPr>
          <a:xfrm>
            <a:off x="839788" y="365125"/>
            <a:ext cx="10515600" cy="1325563"/>
          </a:xfrm>
        </p:spPr>
        <p:txBody>
          <a:bodyPr/>
          <a:lstStyle/>
          <a:p>
            <a:r>
              <a:rPr lang="en-GB"/>
              <a:t>Click to edit Master title style</a:t>
            </a:r>
            <a:endParaRPr lang="en-FI"/>
          </a:p>
        </p:txBody>
      </p:sp>
      <p:sp>
        <p:nvSpPr>
          <p:cNvPr id="3" name="Text Placeholder 2">
            <a:extLst>
              <a:ext uri="{FF2B5EF4-FFF2-40B4-BE49-F238E27FC236}">
                <a16:creationId xmlns:a16="http://schemas.microsoft.com/office/drawing/2014/main" id="{7B7FCC8C-3612-8641-B08F-8BABF0B5B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7381A69-2005-644C-858B-DF9D9672CF9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Text Placeholder 4">
            <a:extLst>
              <a:ext uri="{FF2B5EF4-FFF2-40B4-BE49-F238E27FC236}">
                <a16:creationId xmlns:a16="http://schemas.microsoft.com/office/drawing/2014/main" id="{BAB10A9C-5F98-4746-98D7-8E85EE9B96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E112C68-B487-A848-B852-4570851A263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7" name="Date Placeholder 6">
            <a:extLst>
              <a:ext uri="{FF2B5EF4-FFF2-40B4-BE49-F238E27FC236}">
                <a16:creationId xmlns:a16="http://schemas.microsoft.com/office/drawing/2014/main" id="{80E25778-6AB3-F34D-9B0A-CC9C620B2FBA}"/>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8" name="Footer Placeholder 7">
            <a:extLst>
              <a:ext uri="{FF2B5EF4-FFF2-40B4-BE49-F238E27FC236}">
                <a16:creationId xmlns:a16="http://schemas.microsoft.com/office/drawing/2014/main" id="{6B032E7D-9EC1-194C-ADB1-8525054BE67A}"/>
              </a:ext>
            </a:extLst>
          </p:cNvPr>
          <p:cNvSpPr>
            <a:spLocks noGrp="1"/>
          </p:cNvSpPr>
          <p:nvPr>
            <p:ph type="ftr" sz="quarter" idx="11"/>
          </p:nvPr>
        </p:nvSpPr>
        <p:spPr/>
        <p:txBody>
          <a:bodyPr/>
          <a:lstStyle/>
          <a:p>
            <a:endParaRPr lang="en-FI"/>
          </a:p>
        </p:txBody>
      </p:sp>
      <p:sp>
        <p:nvSpPr>
          <p:cNvPr id="9" name="Slide Number Placeholder 8">
            <a:extLst>
              <a:ext uri="{FF2B5EF4-FFF2-40B4-BE49-F238E27FC236}">
                <a16:creationId xmlns:a16="http://schemas.microsoft.com/office/drawing/2014/main" id="{6FEA152E-2A45-1B46-8F9D-2E014833BEFB}"/>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226527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D8D0C-1F43-584A-9EE5-5CE79CDD9EBF}"/>
              </a:ext>
            </a:extLst>
          </p:cNvPr>
          <p:cNvSpPr>
            <a:spLocks noGrp="1"/>
          </p:cNvSpPr>
          <p:nvPr>
            <p:ph type="title"/>
          </p:nvPr>
        </p:nvSpPr>
        <p:spPr/>
        <p:txBody>
          <a:bodyPr/>
          <a:lstStyle/>
          <a:p>
            <a:r>
              <a:rPr lang="en-GB"/>
              <a:t>Click to edit Master title style</a:t>
            </a:r>
            <a:endParaRPr lang="en-FI"/>
          </a:p>
        </p:txBody>
      </p:sp>
      <p:sp>
        <p:nvSpPr>
          <p:cNvPr id="3" name="Date Placeholder 2">
            <a:extLst>
              <a:ext uri="{FF2B5EF4-FFF2-40B4-BE49-F238E27FC236}">
                <a16:creationId xmlns:a16="http://schemas.microsoft.com/office/drawing/2014/main" id="{D68E5E4F-87E6-B648-AF65-BB3250FCEB0E}"/>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4" name="Footer Placeholder 3">
            <a:extLst>
              <a:ext uri="{FF2B5EF4-FFF2-40B4-BE49-F238E27FC236}">
                <a16:creationId xmlns:a16="http://schemas.microsoft.com/office/drawing/2014/main" id="{B2A9B55F-C65C-9545-B7DA-54E36AF05F2F}"/>
              </a:ext>
            </a:extLst>
          </p:cNvPr>
          <p:cNvSpPr>
            <a:spLocks noGrp="1"/>
          </p:cNvSpPr>
          <p:nvPr>
            <p:ph type="ftr" sz="quarter" idx="11"/>
          </p:nvPr>
        </p:nvSpPr>
        <p:spPr/>
        <p:txBody>
          <a:bodyPr/>
          <a:lstStyle/>
          <a:p>
            <a:endParaRPr lang="en-FI"/>
          </a:p>
        </p:txBody>
      </p:sp>
      <p:sp>
        <p:nvSpPr>
          <p:cNvPr id="5" name="Slide Number Placeholder 4">
            <a:extLst>
              <a:ext uri="{FF2B5EF4-FFF2-40B4-BE49-F238E27FC236}">
                <a16:creationId xmlns:a16="http://schemas.microsoft.com/office/drawing/2014/main" id="{128E94C6-D142-6242-BC1E-6E797C1E435A}"/>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380091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F2FC18-D07F-984B-8B6F-F5CDAFA6D46B}"/>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3" name="Footer Placeholder 2">
            <a:extLst>
              <a:ext uri="{FF2B5EF4-FFF2-40B4-BE49-F238E27FC236}">
                <a16:creationId xmlns:a16="http://schemas.microsoft.com/office/drawing/2014/main" id="{6AD2DBAC-5FC9-6A42-8E30-F26EA360384F}"/>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F9DE4477-C862-E14B-8115-6792F34E282E}"/>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126192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F4F05-9C66-AA42-9BE2-A9FE8D04434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Content Placeholder 2">
            <a:extLst>
              <a:ext uri="{FF2B5EF4-FFF2-40B4-BE49-F238E27FC236}">
                <a16:creationId xmlns:a16="http://schemas.microsoft.com/office/drawing/2014/main" id="{81669D58-651F-A347-AB48-99A0069562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Text Placeholder 3">
            <a:extLst>
              <a:ext uri="{FF2B5EF4-FFF2-40B4-BE49-F238E27FC236}">
                <a16:creationId xmlns:a16="http://schemas.microsoft.com/office/drawing/2014/main" id="{617600BA-356C-5749-B32B-F562844A86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E5088E4-2E8E-334A-B90E-06B8A968673C}"/>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6" name="Footer Placeholder 5">
            <a:extLst>
              <a:ext uri="{FF2B5EF4-FFF2-40B4-BE49-F238E27FC236}">
                <a16:creationId xmlns:a16="http://schemas.microsoft.com/office/drawing/2014/main" id="{2AA0F342-3F12-394E-808D-584DF521376B}"/>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7D4003D9-606D-7048-89AD-4BD07E8E81F3}"/>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279476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6103-F92F-F145-81D0-B5F03C9194E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Picture Placeholder 2">
            <a:extLst>
              <a:ext uri="{FF2B5EF4-FFF2-40B4-BE49-F238E27FC236}">
                <a16:creationId xmlns:a16="http://schemas.microsoft.com/office/drawing/2014/main" id="{4C43CA6B-9DBF-184F-B263-145DA74469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I"/>
          </a:p>
        </p:txBody>
      </p:sp>
      <p:sp>
        <p:nvSpPr>
          <p:cNvPr id="4" name="Text Placeholder 3">
            <a:extLst>
              <a:ext uri="{FF2B5EF4-FFF2-40B4-BE49-F238E27FC236}">
                <a16:creationId xmlns:a16="http://schemas.microsoft.com/office/drawing/2014/main" id="{7CDD6FBB-3962-2143-8597-72B37AA11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20767F4-2C59-2B4E-8C8A-65D574CF6CCA}"/>
              </a:ext>
            </a:extLst>
          </p:cNvPr>
          <p:cNvSpPr>
            <a:spLocks noGrp="1"/>
          </p:cNvSpPr>
          <p:nvPr>
            <p:ph type="dt" sz="half" idx="10"/>
          </p:nvPr>
        </p:nvSpPr>
        <p:spPr/>
        <p:txBody>
          <a:bodyPr/>
          <a:lstStyle/>
          <a:p>
            <a:fld id="{968DC42F-CC47-A949-9087-431C81DC22BE}" type="datetimeFigureOut">
              <a:rPr lang="en-FI" smtClean="0"/>
              <a:t>04/04/2023</a:t>
            </a:fld>
            <a:endParaRPr lang="en-FI"/>
          </a:p>
        </p:txBody>
      </p:sp>
      <p:sp>
        <p:nvSpPr>
          <p:cNvPr id="6" name="Footer Placeholder 5">
            <a:extLst>
              <a:ext uri="{FF2B5EF4-FFF2-40B4-BE49-F238E27FC236}">
                <a16:creationId xmlns:a16="http://schemas.microsoft.com/office/drawing/2014/main" id="{A0BDFBDA-3E64-B94B-9607-033215723868}"/>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59796376-B394-494E-BB5C-72ED602680EC}"/>
              </a:ext>
            </a:extLst>
          </p:cNvPr>
          <p:cNvSpPr>
            <a:spLocks noGrp="1"/>
          </p:cNvSpPr>
          <p:nvPr>
            <p:ph type="sldNum" sz="quarter" idx="12"/>
          </p:nvPr>
        </p:nvSpPr>
        <p:spPr/>
        <p:txBody>
          <a:bodyPr/>
          <a:lstStyle/>
          <a:p>
            <a:fld id="{B8AFE71A-AE98-0A4F-8A21-25AE917B730B}" type="slidenum">
              <a:rPr lang="en-FI" smtClean="0"/>
              <a:t>‹#›</a:t>
            </a:fld>
            <a:endParaRPr lang="en-FI"/>
          </a:p>
        </p:txBody>
      </p:sp>
    </p:spTree>
    <p:extLst>
      <p:ext uri="{BB962C8B-B14F-4D97-AF65-F5344CB8AC3E}">
        <p14:creationId xmlns:p14="http://schemas.microsoft.com/office/powerpoint/2010/main" val="388348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FEACFC-5A55-2245-BF81-D42CA55FE7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FI"/>
          </a:p>
        </p:txBody>
      </p:sp>
      <p:sp>
        <p:nvSpPr>
          <p:cNvPr id="3" name="Text Placeholder 2">
            <a:extLst>
              <a:ext uri="{FF2B5EF4-FFF2-40B4-BE49-F238E27FC236}">
                <a16:creationId xmlns:a16="http://schemas.microsoft.com/office/drawing/2014/main" id="{16BD84CB-EE4F-BF4F-BC15-15110A37B2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97563AEF-928E-5E4C-8143-E88A6CC4FC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DC42F-CC47-A949-9087-431C81DC22BE}" type="datetimeFigureOut">
              <a:rPr lang="en-FI" smtClean="0"/>
              <a:t>04/04/2023</a:t>
            </a:fld>
            <a:endParaRPr lang="en-FI"/>
          </a:p>
        </p:txBody>
      </p:sp>
      <p:sp>
        <p:nvSpPr>
          <p:cNvPr id="5" name="Footer Placeholder 4">
            <a:extLst>
              <a:ext uri="{FF2B5EF4-FFF2-40B4-BE49-F238E27FC236}">
                <a16:creationId xmlns:a16="http://schemas.microsoft.com/office/drawing/2014/main" id="{BAB12CEC-CEDB-7849-8D2D-D1007C257D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I"/>
          </a:p>
        </p:txBody>
      </p:sp>
      <p:sp>
        <p:nvSpPr>
          <p:cNvPr id="6" name="Slide Number Placeholder 5">
            <a:extLst>
              <a:ext uri="{FF2B5EF4-FFF2-40B4-BE49-F238E27FC236}">
                <a16:creationId xmlns:a16="http://schemas.microsoft.com/office/drawing/2014/main" id="{4B0C047F-6310-4340-90B9-4B0C0070FB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FE71A-AE98-0A4F-8A21-25AE917B730B}" type="slidenum">
              <a:rPr lang="en-FI" smtClean="0"/>
              <a:t>‹#›</a:t>
            </a:fld>
            <a:endParaRPr lang="en-FI"/>
          </a:p>
        </p:txBody>
      </p:sp>
    </p:spTree>
    <p:extLst>
      <p:ext uri="{BB962C8B-B14F-4D97-AF65-F5344CB8AC3E}">
        <p14:creationId xmlns:p14="http://schemas.microsoft.com/office/powerpoint/2010/main" val="228178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Yritysidean</a:t>
            </a:r>
            <a:r>
              <a:rPr lang="en-GB" dirty="0"/>
              <a:t> </a:t>
            </a:r>
            <a:r>
              <a:rPr lang="en-GB" dirty="0" err="1"/>
              <a:t>esityspohja</a:t>
            </a:r>
            <a:r>
              <a:rPr lang="en-GB" dirty="0"/>
              <a:t> </a:t>
            </a:r>
            <a:r>
              <a:rPr lang="en-GB" i="1" dirty="0"/>
              <a:t>(</a:t>
            </a:r>
            <a:r>
              <a:rPr lang="en-GB" i="1" dirty="0" err="1"/>
              <a:t>laita</a:t>
            </a:r>
            <a:r>
              <a:rPr lang="en-GB" i="1" dirty="0"/>
              <a:t> </a:t>
            </a:r>
            <a:r>
              <a:rPr lang="en-GB" i="1" dirty="0" err="1"/>
              <a:t>tiimin</a:t>
            </a:r>
            <a:r>
              <a:rPr lang="en-GB" i="1" dirty="0"/>
              <a:t>/</a:t>
            </a:r>
            <a:r>
              <a:rPr lang="en-GB" i="1" dirty="0" err="1"/>
              <a:t>idean</a:t>
            </a:r>
            <a:r>
              <a:rPr lang="en-GB" i="1" dirty="0"/>
              <a:t> </a:t>
            </a:r>
            <a:r>
              <a:rPr lang="en-GB" i="1" dirty="0" err="1"/>
              <a:t>nimi</a:t>
            </a:r>
            <a:r>
              <a:rPr lang="en-GB" i="1" dirty="0"/>
              <a:t> </a:t>
            </a:r>
            <a:r>
              <a:rPr lang="en-GB" i="1" dirty="0" err="1"/>
              <a:t>tähän</a:t>
            </a:r>
            <a:r>
              <a:rPr lang="en-GB" i="1" dirty="0"/>
              <a:t>)</a:t>
            </a:r>
          </a:p>
        </p:txBody>
      </p:sp>
      <p:sp>
        <p:nvSpPr>
          <p:cNvPr id="3" name="Subtitle 2"/>
          <p:cNvSpPr>
            <a:spLocks noGrp="1"/>
          </p:cNvSpPr>
          <p:nvPr>
            <p:ph type="subTitle" idx="1"/>
          </p:nvPr>
        </p:nvSpPr>
        <p:spPr/>
        <p:txBody>
          <a:bodyPr/>
          <a:lstStyle/>
          <a:p>
            <a:r>
              <a:rPr lang="en-GB" i="1" dirty="0"/>
              <a:t>(</a:t>
            </a:r>
            <a:r>
              <a:rPr lang="en-GB" i="1" dirty="0" err="1"/>
              <a:t>älä</a:t>
            </a:r>
            <a:r>
              <a:rPr lang="en-GB" i="1" dirty="0"/>
              <a:t> </a:t>
            </a:r>
            <a:r>
              <a:rPr lang="en-GB" i="1" dirty="0" err="1"/>
              <a:t>muuta</a:t>
            </a:r>
            <a:r>
              <a:rPr lang="en-GB" i="1" dirty="0"/>
              <a:t> </a:t>
            </a:r>
            <a:r>
              <a:rPr lang="en-GB" i="1" dirty="0" err="1"/>
              <a:t>diojen</a:t>
            </a:r>
            <a:r>
              <a:rPr lang="en-GB" i="1" dirty="0"/>
              <a:t> </a:t>
            </a:r>
            <a:r>
              <a:rPr lang="en-GB" i="1" dirty="0" err="1"/>
              <a:t>järjestystä</a:t>
            </a:r>
            <a:r>
              <a:rPr lang="en-GB" i="1" dirty="0"/>
              <a:t>, </a:t>
            </a:r>
            <a:r>
              <a:rPr lang="en-GB" i="1" dirty="0" err="1"/>
              <a:t>mutta</a:t>
            </a:r>
            <a:r>
              <a:rPr lang="en-GB" i="1" dirty="0"/>
              <a:t> </a:t>
            </a:r>
            <a:r>
              <a:rPr lang="en-GB" i="1" dirty="0" err="1"/>
              <a:t>muokkaa</a:t>
            </a:r>
            <a:r>
              <a:rPr lang="en-GB" i="1" dirty="0"/>
              <a:t> </a:t>
            </a:r>
            <a:r>
              <a:rPr lang="en-GB" i="1" dirty="0" err="1"/>
              <a:t>vapaasti</a:t>
            </a:r>
            <a:r>
              <a:rPr lang="en-GB" i="1" dirty="0"/>
              <a:t> </a:t>
            </a:r>
            <a:r>
              <a:rPr lang="en-GB" i="1" dirty="0" err="1"/>
              <a:t>niiden</a:t>
            </a:r>
            <a:r>
              <a:rPr lang="en-GB" i="1" dirty="0"/>
              <a:t> </a:t>
            </a:r>
            <a:r>
              <a:rPr lang="en-GB" i="1" dirty="0" err="1"/>
              <a:t>ulkonäköä</a:t>
            </a:r>
            <a:r>
              <a:rPr lang="en-GB" i="1" dirty="0"/>
              <a:t>)</a:t>
            </a:r>
          </a:p>
        </p:txBody>
      </p:sp>
    </p:spTree>
    <p:extLst>
      <p:ext uri="{BB962C8B-B14F-4D97-AF65-F5344CB8AC3E}">
        <p14:creationId xmlns:p14="http://schemas.microsoft.com/office/powerpoint/2010/main" val="540177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Loppuvaikutelma</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p:txBody>
          <a:bodyPr/>
          <a:lstStyle/>
          <a:p>
            <a:r>
              <a:rPr lang="en-FI" dirty="0"/>
              <a:t>Luo tällä slidellä kuuntelijalle positiivinen loppuvaikutelma</a:t>
            </a:r>
          </a:p>
          <a:p>
            <a:r>
              <a:rPr lang="en-FI" dirty="0"/>
              <a:t>Lisää tähän idean/tiimin nimi sekä lyhyt iskulause, mihin idean ja toiminnan tavoite tiivistyy</a:t>
            </a:r>
          </a:p>
          <a:p>
            <a:r>
              <a:rPr lang="en-FI" dirty="0"/>
              <a:t>Laita myös yhteystiedot</a:t>
            </a:r>
          </a:p>
        </p:txBody>
      </p:sp>
    </p:spTree>
    <p:extLst>
      <p:ext uri="{BB962C8B-B14F-4D97-AF65-F5344CB8AC3E}">
        <p14:creationId xmlns:p14="http://schemas.microsoft.com/office/powerpoint/2010/main" val="297966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B967B-968E-4EC5-9780-D463DCCA195C}"/>
              </a:ext>
            </a:extLst>
          </p:cNvPr>
          <p:cNvSpPr>
            <a:spLocks noGrp="1"/>
          </p:cNvSpPr>
          <p:nvPr>
            <p:ph type="title"/>
          </p:nvPr>
        </p:nvSpPr>
        <p:spPr/>
        <p:txBody>
          <a:bodyPr/>
          <a:lstStyle/>
          <a:p>
            <a:r>
              <a:rPr lang="fi-FI" dirty="0"/>
              <a:t>OHJEET:</a:t>
            </a:r>
          </a:p>
        </p:txBody>
      </p:sp>
      <p:sp>
        <p:nvSpPr>
          <p:cNvPr id="3" name="Content Placeholder 2">
            <a:extLst>
              <a:ext uri="{FF2B5EF4-FFF2-40B4-BE49-F238E27FC236}">
                <a16:creationId xmlns:a16="http://schemas.microsoft.com/office/drawing/2014/main" id="{85458ABB-F401-4A7A-87FE-7BE160181D5E}"/>
              </a:ext>
            </a:extLst>
          </p:cNvPr>
          <p:cNvSpPr>
            <a:spLocks noGrp="1"/>
          </p:cNvSpPr>
          <p:nvPr>
            <p:ph idx="1"/>
          </p:nvPr>
        </p:nvSpPr>
        <p:spPr/>
        <p:txBody>
          <a:bodyPr/>
          <a:lstStyle/>
          <a:p>
            <a:r>
              <a:rPr lang="fi-FI" dirty="0"/>
              <a:t>Diaesitys näytetään tuomaristolle </a:t>
            </a:r>
            <a:r>
              <a:rPr lang="fi-FI" dirty="0" err="1"/>
              <a:t>pitchin</a:t>
            </a:r>
            <a:r>
              <a:rPr lang="fi-FI" dirty="0"/>
              <a:t> aikana ja siksi myös diaesityksen ulkonäköön tulee panostaa grafiikalla, kuvilla jne.</a:t>
            </a:r>
          </a:p>
          <a:p>
            <a:r>
              <a:rPr lang="fi-FI" dirty="0"/>
              <a:t>Älä täytä dioja liialla tekstillä. Käytä isoja yksinkertaisia kuvia sekä </a:t>
            </a:r>
            <a:r>
              <a:rPr lang="fi-FI" dirty="0" err="1"/>
              <a:t>graafeja</a:t>
            </a:r>
            <a:r>
              <a:rPr lang="fi-FI" dirty="0"/>
              <a:t> ja laita vain muutama avainsana tai avainluku per dia.</a:t>
            </a:r>
          </a:p>
          <a:p>
            <a:r>
              <a:rPr lang="fi-FI" dirty="0"/>
              <a:t>Harjoittele esitystä etukäteen kellon kanssa. Aikarajat ovat ehdottomat (1. rahoituskierros: 5 min. Jatkorahoituskierros: 5 min).</a:t>
            </a:r>
          </a:p>
          <a:p>
            <a:r>
              <a:rPr lang="fi-FI" dirty="0"/>
              <a:t>Mieti jo mitä kysymyksiä raadilla saattaa olla.</a:t>
            </a:r>
          </a:p>
        </p:txBody>
      </p:sp>
    </p:spTree>
    <p:extLst>
      <p:ext uri="{BB962C8B-B14F-4D97-AF65-F5344CB8AC3E}">
        <p14:creationId xmlns:p14="http://schemas.microsoft.com/office/powerpoint/2010/main" val="8907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B967B-968E-4EC5-9780-D463DCCA195C}"/>
              </a:ext>
            </a:extLst>
          </p:cNvPr>
          <p:cNvSpPr>
            <a:spLocks noGrp="1"/>
          </p:cNvSpPr>
          <p:nvPr>
            <p:ph type="title"/>
          </p:nvPr>
        </p:nvSpPr>
        <p:spPr/>
        <p:txBody>
          <a:bodyPr/>
          <a:lstStyle/>
          <a:p>
            <a:r>
              <a:rPr lang="fi-FI" dirty="0"/>
              <a:t>MUISTA MYÖS:</a:t>
            </a:r>
          </a:p>
        </p:txBody>
      </p:sp>
      <p:sp>
        <p:nvSpPr>
          <p:cNvPr id="3" name="Content Placeholder 2">
            <a:extLst>
              <a:ext uri="{FF2B5EF4-FFF2-40B4-BE49-F238E27FC236}">
                <a16:creationId xmlns:a16="http://schemas.microsoft.com/office/drawing/2014/main" id="{85458ABB-F401-4A7A-87FE-7BE160181D5E}"/>
              </a:ext>
            </a:extLst>
          </p:cNvPr>
          <p:cNvSpPr>
            <a:spLocks noGrp="1"/>
          </p:cNvSpPr>
          <p:nvPr>
            <p:ph idx="1"/>
          </p:nvPr>
        </p:nvSpPr>
        <p:spPr>
          <a:xfrm>
            <a:off x="721894" y="1825625"/>
            <a:ext cx="10631905" cy="4351338"/>
          </a:xfrm>
        </p:spPr>
        <p:txBody>
          <a:bodyPr/>
          <a:lstStyle/>
          <a:p>
            <a:r>
              <a:rPr lang="fi-FI" dirty="0"/>
              <a:t>Tiimissä pitää olla vähintään 2 hlöä, joista vähintään yksi pitää olla </a:t>
            </a:r>
            <a:r>
              <a:rPr lang="fi-FI" dirty="0" err="1"/>
              <a:t>UEF:n</a:t>
            </a:r>
            <a:r>
              <a:rPr lang="fi-FI" dirty="0"/>
              <a:t>, Savonian tai </a:t>
            </a:r>
            <a:r>
              <a:rPr lang="fi-FI" dirty="0" err="1"/>
              <a:t>Sakkyn</a:t>
            </a:r>
            <a:r>
              <a:rPr lang="fi-FI" dirty="0"/>
              <a:t> opiskelija, alumni tai henkilökuntaa.</a:t>
            </a:r>
          </a:p>
          <a:p>
            <a:r>
              <a:rPr lang="fi-FI" dirty="0"/>
              <a:t>Idea ei saa tähdätä olemassa olevan yrityksen edistämiseksi, eli ei voi esimerkiksi suunnitella myyvänsä kehitettävän tuotteen eteenpäin erilliselle yritykselle.</a:t>
            </a:r>
          </a:p>
          <a:p>
            <a:r>
              <a:rPr lang="fi-FI" dirty="0"/>
              <a:t>1. hakukierroksella yritys saa olla jo perustettu, mutta sillä ei saa olla tehtynä liikevaihtoa.</a:t>
            </a:r>
          </a:p>
          <a:p>
            <a:r>
              <a:rPr lang="fi-FI" dirty="0"/>
              <a:t>Jatkorahoitusta hakiessa tehty liikevaihto on jo suotavaa, muttei edellytys rahoituksen saamiselle.</a:t>
            </a:r>
          </a:p>
        </p:txBody>
      </p:sp>
    </p:spTree>
    <p:extLst>
      <p:ext uri="{BB962C8B-B14F-4D97-AF65-F5344CB8AC3E}">
        <p14:creationId xmlns:p14="http://schemas.microsoft.com/office/powerpoint/2010/main" val="1446904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009AC-957F-4313-B6C6-4B8306EC84A4}"/>
              </a:ext>
            </a:extLst>
          </p:cNvPr>
          <p:cNvSpPr>
            <a:spLocks noGrp="1"/>
          </p:cNvSpPr>
          <p:nvPr>
            <p:ph type="title"/>
          </p:nvPr>
        </p:nvSpPr>
        <p:spPr/>
        <p:txBody>
          <a:bodyPr/>
          <a:lstStyle/>
          <a:p>
            <a:r>
              <a:rPr lang="fi-FI" dirty="0"/>
              <a:t>OHJEET: Hyvä ja huono dia</a:t>
            </a:r>
          </a:p>
        </p:txBody>
      </p:sp>
      <p:sp>
        <p:nvSpPr>
          <p:cNvPr id="4" name="Sisällön paikkamerkki 10">
            <a:extLst>
              <a:ext uri="{FF2B5EF4-FFF2-40B4-BE49-F238E27FC236}">
                <a16:creationId xmlns:a16="http://schemas.microsoft.com/office/drawing/2014/main" id="{3FD4139E-2A9E-4615-8A25-C89D9A05EFC4}"/>
              </a:ext>
            </a:extLst>
          </p:cNvPr>
          <p:cNvSpPr>
            <a:spLocks noGrp="1"/>
          </p:cNvSpPr>
          <p:nvPr>
            <p:ph idx="1"/>
          </p:nvPr>
        </p:nvSpPr>
        <p:spPr>
          <a:xfrm>
            <a:off x="1388378" y="2241432"/>
            <a:ext cx="3991708" cy="3313113"/>
          </a:xfrm>
        </p:spPr>
        <p:txBody>
          <a:bodyPr>
            <a:normAutofit fontScale="47500" lnSpcReduction="20000"/>
          </a:bodyPr>
          <a:lstStyle/>
          <a:p>
            <a:pPr marL="0" indent="0">
              <a:buNone/>
            </a:pPr>
            <a:r>
              <a:rPr lang="en-US" i="1" dirty="0" err="1"/>
              <a:t>Grassboard</a:t>
            </a:r>
            <a:r>
              <a:rPr lang="en-US" i="1" dirty="0"/>
              <a:t> is a wide and flat pot, which is installed on top of the dashboard inside a car. Durable air-purifying plants species are growing in the pot. These plants capture the impurities. Plants get all of the light they need through the windshield. Driver needs to water the plants once every week. Small (sun powered) fans direct the air flow through the </a:t>
            </a:r>
            <a:r>
              <a:rPr lang="en-US" i="1" dirty="0" err="1"/>
              <a:t>Grassboard</a:t>
            </a:r>
            <a:r>
              <a:rPr lang="en-US" i="1" dirty="0"/>
              <a:t>. </a:t>
            </a:r>
            <a:endParaRPr lang="en-US" dirty="0"/>
          </a:p>
          <a:p>
            <a:pPr marL="0" indent="0">
              <a:buNone/>
            </a:pPr>
            <a:endParaRPr lang="en-US" i="1" dirty="0"/>
          </a:p>
          <a:p>
            <a:pPr marL="0" indent="0">
              <a:buNone/>
            </a:pPr>
            <a:r>
              <a:rPr lang="en-US" i="1" dirty="0"/>
              <a:t>Process:</a:t>
            </a:r>
            <a:endParaRPr lang="en-US" dirty="0"/>
          </a:p>
          <a:p>
            <a:pPr marL="0" indent="0">
              <a:buNone/>
            </a:pPr>
            <a:r>
              <a:rPr lang="en-US" i="1" dirty="0"/>
              <a:t>1. Customer orders the </a:t>
            </a:r>
            <a:r>
              <a:rPr lang="en-US" i="1" dirty="0" err="1"/>
              <a:t>Grassboard</a:t>
            </a:r>
            <a:r>
              <a:rPr lang="en-US" i="1" dirty="0"/>
              <a:t> online,</a:t>
            </a:r>
            <a:endParaRPr lang="en-US" dirty="0"/>
          </a:p>
          <a:p>
            <a:pPr marL="0" indent="0">
              <a:buNone/>
            </a:pPr>
            <a:r>
              <a:rPr lang="en-US" i="1" dirty="0"/>
              <a:t>2. installs it,</a:t>
            </a:r>
            <a:endParaRPr lang="en-US" dirty="0"/>
          </a:p>
          <a:p>
            <a:pPr marL="0" indent="0">
              <a:buNone/>
            </a:pPr>
            <a:r>
              <a:rPr lang="en-US" i="1" dirty="0"/>
              <a:t>3. waters the growing medium, which includes the seeds and</a:t>
            </a:r>
            <a:endParaRPr lang="en-US" dirty="0"/>
          </a:p>
          <a:p>
            <a:pPr marL="0" indent="0">
              <a:buNone/>
            </a:pPr>
            <a:r>
              <a:rPr lang="en-US" i="1" dirty="0"/>
              <a:t>4. waits for few weeks for the plants to starts growing,</a:t>
            </a:r>
            <a:endParaRPr lang="en-US" dirty="0"/>
          </a:p>
          <a:p>
            <a:pPr marL="0" indent="0">
              <a:buNone/>
            </a:pPr>
            <a:r>
              <a:rPr lang="en-US" i="1" dirty="0"/>
              <a:t>5. water is added once a week.</a:t>
            </a:r>
            <a:endParaRPr lang="en-US" dirty="0"/>
          </a:p>
          <a:p>
            <a:endParaRPr lang="en-US" dirty="0"/>
          </a:p>
        </p:txBody>
      </p:sp>
      <p:pic>
        <p:nvPicPr>
          <p:cNvPr id="5" name="Picture 4" descr="https://lh4.googleusercontent.com/FV304_ZbxAuGMmvmgBmq7umC-29eIePsJUvAyKQeJ6gSFfldI4K1jb5U_vVUdvPsyUEwDAYRrUK-BOoZvcy1i68swXIQHpVIfIJNRAMJ0VjXNV_s4YdL=w1175">
            <a:extLst>
              <a:ext uri="{FF2B5EF4-FFF2-40B4-BE49-F238E27FC236}">
                <a16:creationId xmlns:a16="http://schemas.microsoft.com/office/drawing/2014/main" id="{AC099B7A-194A-4CBE-A422-33B982A61C7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2877" y="3032965"/>
            <a:ext cx="3945729" cy="2050928"/>
          </a:xfrm>
          <a:prstGeom prst="rect">
            <a:avLst/>
          </a:prstGeom>
          <a:noFill/>
          <a:extLst>
            <a:ext uri="{909E8E84-426E-40DD-AFC4-6F175D3DCCD1}">
              <a14:hiddenFill xmlns:a14="http://schemas.microsoft.com/office/drawing/2010/main">
                <a:solidFill>
                  <a:srgbClr val="FFFFFF"/>
                </a:solidFill>
              </a14:hiddenFill>
            </a:ext>
          </a:extLst>
        </p:spPr>
      </p:pic>
      <p:sp>
        <p:nvSpPr>
          <p:cNvPr id="6" name="Suorakulmio 11">
            <a:extLst>
              <a:ext uri="{FF2B5EF4-FFF2-40B4-BE49-F238E27FC236}">
                <a16:creationId xmlns:a16="http://schemas.microsoft.com/office/drawing/2014/main" id="{D28BE6E0-B420-458B-9200-9F114959F4BA}"/>
              </a:ext>
            </a:extLst>
          </p:cNvPr>
          <p:cNvSpPr/>
          <p:nvPr/>
        </p:nvSpPr>
        <p:spPr>
          <a:xfrm rot="2368912">
            <a:off x="722465" y="3467247"/>
            <a:ext cx="4672553"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orakulmio 14">
            <a:extLst>
              <a:ext uri="{FF2B5EF4-FFF2-40B4-BE49-F238E27FC236}">
                <a16:creationId xmlns:a16="http://schemas.microsoft.com/office/drawing/2014/main" id="{350A1197-7EF5-48A9-8FED-4D67AA6FF311}"/>
              </a:ext>
            </a:extLst>
          </p:cNvPr>
          <p:cNvSpPr/>
          <p:nvPr/>
        </p:nvSpPr>
        <p:spPr>
          <a:xfrm rot="7981048">
            <a:off x="874865" y="3619647"/>
            <a:ext cx="4672553"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D6D2736-EA7F-4CD5-8221-C0FDC11C8E98}"/>
              </a:ext>
            </a:extLst>
          </p:cNvPr>
          <p:cNvSpPr txBox="1"/>
          <p:nvPr/>
        </p:nvSpPr>
        <p:spPr>
          <a:xfrm>
            <a:off x="2746109" y="6058108"/>
            <a:ext cx="930063" cy="369332"/>
          </a:xfrm>
          <a:prstGeom prst="rect">
            <a:avLst/>
          </a:prstGeom>
          <a:noFill/>
        </p:spPr>
        <p:txBody>
          <a:bodyPr wrap="none" rtlCol="0">
            <a:spAutoFit/>
          </a:bodyPr>
          <a:lstStyle/>
          <a:p>
            <a:r>
              <a:rPr lang="fi-FI" dirty="0"/>
              <a:t>HUONO</a:t>
            </a:r>
          </a:p>
        </p:txBody>
      </p:sp>
      <p:sp>
        <p:nvSpPr>
          <p:cNvPr id="9" name="TextBox 8">
            <a:extLst>
              <a:ext uri="{FF2B5EF4-FFF2-40B4-BE49-F238E27FC236}">
                <a16:creationId xmlns:a16="http://schemas.microsoft.com/office/drawing/2014/main" id="{33C27247-D5C8-4645-8028-835334C69806}"/>
              </a:ext>
            </a:extLst>
          </p:cNvPr>
          <p:cNvSpPr txBox="1"/>
          <p:nvPr/>
        </p:nvSpPr>
        <p:spPr>
          <a:xfrm>
            <a:off x="8751085" y="5956170"/>
            <a:ext cx="694806" cy="369332"/>
          </a:xfrm>
          <a:prstGeom prst="rect">
            <a:avLst/>
          </a:prstGeom>
          <a:noFill/>
        </p:spPr>
        <p:txBody>
          <a:bodyPr wrap="none" rtlCol="0">
            <a:spAutoFit/>
          </a:bodyPr>
          <a:lstStyle/>
          <a:p>
            <a:r>
              <a:rPr lang="fi-FI" dirty="0"/>
              <a:t>HYVÄ</a:t>
            </a:r>
          </a:p>
        </p:txBody>
      </p:sp>
      <p:sp>
        <p:nvSpPr>
          <p:cNvPr id="10" name="TextBox 9">
            <a:extLst>
              <a:ext uri="{FF2B5EF4-FFF2-40B4-BE49-F238E27FC236}">
                <a16:creationId xmlns:a16="http://schemas.microsoft.com/office/drawing/2014/main" id="{2E9315D0-8089-45BC-98D9-7C26FBAF8A71}"/>
              </a:ext>
            </a:extLst>
          </p:cNvPr>
          <p:cNvSpPr txBox="1"/>
          <p:nvPr/>
        </p:nvSpPr>
        <p:spPr>
          <a:xfrm>
            <a:off x="7510912" y="2241432"/>
            <a:ext cx="2311980" cy="369332"/>
          </a:xfrm>
          <a:prstGeom prst="rect">
            <a:avLst/>
          </a:prstGeom>
          <a:noFill/>
        </p:spPr>
        <p:txBody>
          <a:bodyPr wrap="none" rtlCol="0">
            <a:spAutoFit/>
          </a:bodyPr>
          <a:lstStyle/>
          <a:p>
            <a:r>
              <a:rPr lang="fi-FI" dirty="0" err="1"/>
              <a:t>Grassboard</a:t>
            </a:r>
            <a:r>
              <a:rPr lang="fi-FI" dirty="0"/>
              <a:t> air-</a:t>
            </a:r>
            <a:r>
              <a:rPr lang="fi-FI" dirty="0" err="1"/>
              <a:t>purifier</a:t>
            </a:r>
            <a:endParaRPr lang="fi-FI" dirty="0"/>
          </a:p>
        </p:txBody>
      </p:sp>
    </p:spTree>
    <p:extLst>
      <p:ext uri="{BB962C8B-B14F-4D97-AF65-F5344CB8AC3E}">
        <p14:creationId xmlns:p14="http://schemas.microsoft.com/office/powerpoint/2010/main" val="293293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6F5EB-5B31-0042-9B0E-B621EB4306B9}"/>
              </a:ext>
            </a:extLst>
          </p:cNvPr>
          <p:cNvSpPr>
            <a:spLocks noGrp="1"/>
          </p:cNvSpPr>
          <p:nvPr>
            <p:ph type="title"/>
          </p:nvPr>
        </p:nvSpPr>
        <p:spPr/>
        <p:txBody>
          <a:bodyPr/>
          <a:lstStyle/>
          <a:p>
            <a:r>
              <a:rPr lang="en-FI" dirty="0"/>
              <a:t>Ongelma</a:t>
            </a:r>
          </a:p>
        </p:txBody>
      </p:sp>
      <p:sp>
        <p:nvSpPr>
          <p:cNvPr id="3" name="Content Placeholder 2">
            <a:extLst>
              <a:ext uri="{FF2B5EF4-FFF2-40B4-BE49-F238E27FC236}">
                <a16:creationId xmlns:a16="http://schemas.microsoft.com/office/drawing/2014/main" id="{B793BEB5-0437-2340-977D-946DF9396FB7}"/>
              </a:ext>
            </a:extLst>
          </p:cNvPr>
          <p:cNvSpPr>
            <a:spLocks noGrp="1"/>
          </p:cNvSpPr>
          <p:nvPr>
            <p:ph idx="1"/>
          </p:nvPr>
        </p:nvSpPr>
        <p:spPr/>
        <p:txBody>
          <a:bodyPr>
            <a:normAutofit/>
          </a:bodyPr>
          <a:lstStyle/>
          <a:p>
            <a:r>
              <a:rPr lang="en-FI" dirty="0"/>
              <a:t>Kuvaile tässä markkinoilla tai maailmassa yleisesti oleva ongelma, jonka tuotteenne tai palvelunne ratkaisee. </a:t>
            </a:r>
          </a:p>
          <a:p>
            <a:r>
              <a:rPr lang="en-FI" dirty="0"/>
              <a:t>Se voi olla myös tarve tai haaste minkä kohdeasiakkaanne kohtaavat.</a:t>
            </a:r>
          </a:p>
          <a:p>
            <a:r>
              <a:rPr lang="en-GB" dirty="0" err="1"/>
              <a:t>Kenellä</a:t>
            </a:r>
            <a:r>
              <a:rPr lang="en-GB" dirty="0"/>
              <a:t> </a:t>
            </a:r>
            <a:r>
              <a:rPr lang="en-GB" dirty="0" err="1"/>
              <a:t>ongelma</a:t>
            </a:r>
            <a:r>
              <a:rPr lang="en-GB" dirty="0"/>
              <a:t> on </a:t>
            </a:r>
            <a:r>
              <a:rPr lang="en-GB" dirty="0" err="1"/>
              <a:t>ja</a:t>
            </a:r>
            <a:r>
              <a:rPr lang="en-GB" dirty="0"/>
              <a:t> </a:t>
            </a:r>
            <a:r>
              <a:rPr lang="en-GB" dirty="0" err="1"/>
              <a:t>kuinka</a:t>
            </a:r>
            <a:r>
              <a:rPr lang="en-GB" dirty="0"/>
              <a:t> iso </a:t>
            </a:r>
            <a:r>
              <a:rPr lang="en-GB" dirty="0" err="1"/>
              <a:t>ongelma</a:t>
            </a:r>
            <a:r>
              <a:rPr lang="en-GB" dirty="0"/>
              <a:t> on </a:t>
            </a:r>
            <a:r>
              <a:rPr lang="en-GB" dirty="0" err="1"/>
              <a:t>kyseessä</a:t>
            </a:r>
            <a:r>
              <a:rPr lang="en-GB" dirty="0"/>
              <a:t>? </a:t>
            </a:r>
          </a:p>
          <a:p>
            <a:r>
              <a:rPr lang="en-FI" dirty="0"/>
              <a:t>Älä kuvaile tuotettanne vielä tässä vaiheessa.</a:t>
            </a:r>
            <a:endParaRPr lang="en-GB" dirty="0"/>
          </a:p>
          <a:p>
            <a:endParaRPr lang="en-GB" dirty="0"/>
          </a:p>
          <a:p>
            <a:endParaRPr lang="en-GB" dirty="0"/>
          </a:p>
        </p:txBody>
      </p:sp>
    </p:spTree>
    <p:extLst>
      <p:ext uri="{BB962C8B-B14F-4D97-AF65-F5344CB8AC3E}">
        <p14:creationId xmlns:p14="http://schemas.microsoft.com/office/powerpoint/2010/main" val="260777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5CCB-FDE0-D842-84B9-37C4EC0451DF}"/>
              </a:ext>
            </a:extLst>
          </p:cNvPr>
          <p:cNvSpPr>
            <a:spLocks noGrp="1"/>
          </p:cNvSpPr>
          <p:nvPr>
            <p:ph type="title"/>
          </p:nvPr>
        </p:nvSpPr>
        <p:spPr/>
        <p:txBody>
          <a:bodyPr/>
          <a:lstStyle/>
          <a:p>
            <a:r>
              <a:rPr lang="en-FI" dirty="0"/>
              <a:t>Ratkaisu</a:t>
            </a:r>
          </a:p>
        </p:txBody>
      </p:sp>
      <p:sp>
        <p:nvSpPr>
          <p:cNvPr id="3" name="Content Placeholder 2">
            <a:extLst>
              <a:ext uri="{FF2B5EF4-FFF2-40B4-BE49-F238E27FC236}">
                <a16:creationId xmlns:a16="http://schemas.microsoft.com/office/drawing/2014/main" id="{85573542-FB65-9E4C-BCBF-70BD319CB8F4}"/>
              </a:ext>
            </a:extLst>
          </p:cNvPr>
          <p:cNvSpPr>
            <a:spLocks noGrp="1"/>
          </p:cNvSpPr>
          <p:nvPr>
            <p:ph idx="1"/>
          </p:nvPr>
        </p:nvSpPr>
        <p:spPr/>
        <p:txBody>
          <a:bodyPr>
            <a:normAutofit/>
          </a:bodyPr>
          <a:lstStyle/>
          <a:p>
            <a:r>
              <a:rPr lang="en-GB" dirty="0" err="1"/>
              <a:t>Kuvaile</a:t>
            </a:r>
            <a:r>
              <a:rPr lang="en-GB" dirty="0"/>
              <a:t> </a:t>
            </a:r>
            <a:r>
              <a:rPr lang="en-GB" dirty="0" err="1"/>
              <a:t>tällä</a:t>
            </a:r>
            <a:r>
              <a:rPr lang="en-GB" dirty="0"/>
              <a:t> </a:t>
            </a:r>
            <a:r>
              <a:rPr lang="en-GB" dirty="0" err="1"/>
              <a:t>sivulla</a:t>
            </a:r>
            <a:r>
              <a:rPr lang="en-GB" dirty="0"/>
              <a:t> </a:t>
            </a:r>
            <a:r>
              <a:rPr lang="en-GB" dirty="0" err="1"/>
              <a:t>miten</a:t>
            </a:r>
            <a:r>
              <a:rPr lang="en-GB" dirty="0"/>
              <a:t> </a:t>
            </a:r>
            <a:r>
              <a:rPr lang="en-GB" dirty="0" err="1"/>
              <a:t>tuotteenne</a:t>
            </a:r>
            <a:r>
              <a:rPr lang="en-GB" dirty="0"/>
              <a:t>/</a:t>
            </a:r>
            <a:r>
              <a:rPr lang="en-GB" dirty="0" err="1"/>
              <a:t>palvelunne</a:t>
            </a:r>
            <a:r>
              <a:rPr lang="en-GB" dirty="0"/>
              <a:t>, </a:t>
            </a:r>
            <a:r>
              <a:rPr lang="en-GB" dirty="0" err="1"/>
              <a:t>johon</a:t>
            </a:r>
            <a:r>
              <a:rPr lang="en-GB" dirty="0"/>
              <a:t> </a:t>
            </a:r>
            <a:r>
              <a:rPr lang="en-GB" dirty="0" err="1"/>
              <a:t>yritysidea</a:t>
            </a:r>
            <a:r>
              <a:rPr lang="en-GB" dirty="0"/>
              <a:t> </a:t>
            </a:r>
            <a:r>
              <a:rPr lang="en-GB" dirty="0" err="1"/>
              <a:t>perustuu</a:t>
            </a:r>
            <a:r>
              <a:rPr lang="en-GB" dirty="0"/>
              <a:t>, </a:t>
            </a:r>
            <a:r>
              <a:rPr lang="en-GB" dirty="0" err="1"/>
              <a:t>ratkaisee</a:t>
            </a:r>
            <a:r>
              <a:rPr lang="en-GB" dirty="0"/>
              <a:t> </a:t>
            </a:r>
            <a:r>
              <a:rPr lang="en-GB" dirty="0" err="1"/>
              <a:t>edellisellä</a:t>
            </a:r>
            <a:r>
              <a:rPr lang="en-GB" dirty="0"/>
              <a:t> </a:t>
            </a:r>
            <a:r>
              <a:rPr lang="en-GB" dirty="0" err="1"/>
              <a:t>sivulla</a:t>
            </a:r>
            <a:r>
              <a:rPr lang="en-GB" dirty="0"/>
              <a:t> </a:t>
            </a:r>
            <a:r>
              <a:rPr lang="en-GB" dirty="0" err="1"/>
              <a:t>kuvatun</a:t>
            </a:r>
            <a:r>
              <a:rPr lang="en-GB" dirty="0"/>
              <a:t> </a:t>
            </a:r>
            <a:r>
              <a:rPr lang="en-GB" dirty="0" err="1"/>
              <a:t>ongelman</a:t>
            </a:r>
            <a:r>
              <a:rPr lang="en-GB" dirty="0"/>
              <a:t> tai </a:t>
            </a:r>
            <a:r>
              <a:rPr lang="en-GB" dirty="0" err="1"/>
              <a:t>tarpeen</a:t>
            </a:r>
            <a:r>
              <a:rPr lang="en-GB" dirty="0"/>
              <a:t>.</a:t>
            </a:r>
          </a:p>
          <a:p>
            <a:r>
              <a:rPr lang="en-US" dirty="0" err="1"/>
              <a:t>Kuvaile</a:t>
            </a:r>
            <a:r>
              <a:rPr lang="en-US" dirty="0"/>
              <a:t> </a:t>
            </a:r>
            <a:r>
              <a:rPr lang="en-US" dirty="0" err="1"/>
              <a:t>tuotteen</a:t>
            </a:r>
            <a:r>
              <a:rPr lang="en-US" dirty="0"/>
              <a:t>/</a:t>
            </a:r>
            <a:r>
              <a:rPr lang="en-US" dirty="0" err="1"/>
              <a:t>palvelun</a:t>
            </a:r>
            <a:r>
              <a:rPr lang="en-US" dirty="0"/>
              <a:t> </a:t>
            </a:r>
            <a:r>
              <a:rPr lang="en-US" dirty="0" err="1"/>
              <a:t>toiminta</a:t>
            </a:r>
            <a:r>
              <a:rPr lang="en-US" dirty="0"/>
              <a:t> </a:t>
            </a:r>
            <a:r>
              <a:rPr lang="en-US" dirty="0" err="1"/>
              <a:t>mahdollisimman</a:t>
            </a:r>
            <a:r>
              <a:rPr lang="en-US" dirty="0"/>
              <a:t> </a:t>
            </a:r>
            <a:r>
              <a:rPr lang="en-US" dirty="0" err="1"/>
              <a:t>konkreettisesti</a:t>
            </a:r>
            <a:r>
              <a:rPr lang="en-US" dirty="0"/>
              <a:t>.</a:t>
            </a:r>
            <a:endParaRPr lang="en-GB" dirty="0">
              <a:solidFill>
                <a:srgbClr val="FF0000"/>
              </a:solidFill>
            </a:endParaRPr>
          </a:p>
          <a:p>
            <a:r>
              <a:rPr lang="en-US" dirty="0" err="1"/>
              <a:t>Mikä</a:t>
            </a:r>
            <a:r>
              <a:rPr lang="en-US" dirty="0"/>
              <a:t> </a:t>
            </a:r>
            <a:r>
              <a:rPr lang="en-US" dirty="0" err="1"/>
              <a:t>tuotteessa</a:t>
            </a:r>
            <a:r>
              <a:rPr lang="en-US" dirty="0"/>
              <a:t>/</a:t>
            </a:r>
            <a:r>
              <a:rPr lang="en-US" dirty="0" err="1"/>
              <a:t>palvelussa</a:t>
            </a:r>
            <a:r>
              <a:rPr lang="en-US" dirty="0"/>
              <a:t> on </a:t>
            </a:r>
            <a:r>
              <a:rPr lang="en-US" dirty="0" err="1"/>
              <a:t>uutta</a:t>
            </a:r>
            <a:r>
              <a:rPr lang="en-US" dirty="0"/>
              <a:t> tai </a:t>
            </a:r>
            <a:r>
              <a:rPr lang="en-US" dirty="0" err="1"/>
              <a:t>innovatiivista</a:t>
            </a:r>
            <a:r>
              <a:rPr lang="en-US" dirty="0"/>
              <a:t>? </a:t>
            </a:r>
          </a:p>
          <a:p>
            <a:r>
              <a:rPr lang="en-GB" dirty="0"/>
              <a:t>Jos </a:t>
            </a:r>
            <a:r>
              <a:rPr lang="en-GB" dirty="0" err="1"/>
              <a:t>mahdollista</a:t>
            </a:r>
            <a:r>
              <a:rPr lang="en-GB" dirty="0"/>
              <a:t>, </a:t>
            </a:r>
            <a:r>
              <a:rPr lang="en-GB" dirty="0" err="1"/>
              <a:t>yhdistä</a:t>
            </a:r>
            <a:r>
              <a:rPr lang="en-GB" dirty="0"/>
              <a:t> </a:t>
            </a:r>
            <a:r>
              <a:rPr lang="en-GB" dirty="0" err="1"/>
              <a:t>tarjoamasi</a:t>
            </a:r>
            <a:r>
              <a:rPr lang="en-GB" dirty="0"/>
              <a:t> </a:t>
            </a:r>
            <a:r>
              <a:rPr lang="en-GB" dirty="0" err="1"/>
              <a:t>ratkaisu</a:t>
            </a:r>
            <a:r>
              <a:rPr lang="en-GB" dirty="0"/>
              <a:t> </a:t>
            </a:r>
            <a:r>
              <a:rPr lang="en-GB" dirty="0" err="1"/>
              <a:t>isoon</a:t>
            </a:r>
            <a:r>
              <a:rPr lang="en-GB" dirty="0"/>
              <a:t> </a:t>
            </a:r>
            <a:r>
              <a:rPr lang="en-GB" dirty="0" err="1"/>
              <a:t>kuvaan</a:t>
            </a:r>
            <a:r>
              <a:rPr lang="en-GB" dirty="0"/>
              <a:t>: </a:t>
            </a:r>
            <a:r>
              <a:rPr lang="en-GB" dirty="0" err="1"/>
              <a:t>miten</a:t>
            </a:r>
            <a:r>
              <a:rPr lang="en-GB" dirty="0"/>
              <a:t> </a:t>
            </a:r>
            <a:r>
              <a:rPr lang="en-GB" dirty="0" err="1"/>
              <a:t>tuote</a:t>
            </a:r>
            <a:r>
              <a:rPr lang="en-GB" dirty="0"/>
              <a:t>/</a:t>
            </a:r>
            <a:r>
              <a:rPr lang="en-GB" dirty="0" err="1"/>
              <a:t>palvelu</a:t>
            </a:r>
            <a:r>
              <a:rPr lang="en-GB" dirty="0"/>
              <a:t> </a:t>
            </a:r>
            <a:r>
              <a:rPr lang="en-GB" dirty="0" err="1"/>
              <a:t>parantaa</a:t>
            </a:r>
            <a:r>
              <a:rPr lang="en-GB" dirty="0"/>
              <a:t> </a:t>
            </a:r>
            <a:r>
              <a:rPr lang="en-GB" dirty="0" err="1"/>
              <a:t>maailmaa</a:t>
            </a:r>
            <a:r>
              <a:rPr lang="en-GB" dirty="0"/>
              <a:t> </a:t>
            </a:r>
            <a:r>
              <a:rPr lang="en-GB" dirty="0" err="1"/>
              <a:t>ratkaisemalla</a:t>
            </a:r>
            <a:r>
              <a:rPr lang="en-GB" dirty="0"/>
              <a:t> </a:t>
            </a:r>
            <a:r>
              <a:rPr lang="en-GB" dirty="0" err="1"/>
              <a:t>ongelman</a:t>
            </a:r>
            <a:r>
              <a:rPr lang="en-GB" dirty="0"/>
              <a:t>?</a:t>
            </a:r>
          </a:p>
          <a:p>
            <a:endParaRPr lang="en-FI" dirty="0"/>
          </a:p>
        </p:txBody>
      </p:sp>
    </p:spTree>
    <p:extLst>
      <p:ext uri="{BB962C8B-B14F-4D97-AF65-F5344CB8AC3E}">
        <p14:creationId xmlns:p14="http://schemas.microsoft.com/office/powerpoint/2010/main" val="1555123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Markkinapotentiaali</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a:xfrm>
            <a:off x="838200" y="1825625"/>
            <a:ext cx="10820400" cy="4351338"/>
          </a:xfrm>
        </p:spPr>
        <p:txBody>
          <a:bodyPr>
            <a:normAutofit/>
          </a:bodyPr>
          <a:lstStyle/>
          <a:p>
            <a:r>
              <a:rPr lang="en-FI" dirty="0"/>
              <a:t>Kuvaile tässä markkina, johon tarjoamallanne tuotteella/palvelulla on potentiaalia</a:t>
            </a:r>
          </a:p>
          <a:p>
            <a:r>
              <a:rPr lang="en-FI" dirty="0"/>
              <a:t>Arvioi sekä kokonaismarkkinan koko sekä markkinaosuus mihin tähtäätte. Miten perustelet arviot?</a:t>
            </a:r>
          </a:p>
          <a:p>
            <a:r>
              <a:rPr lang="en-US" dirty="0"/>
              <a:t>Kuinka </a:t>
            </a:r>
            <a:r>
              <a:rPr lang="en-US" dirty="0" err="1"/>
              <a:t>paljon</a:t>
            </a:r>
            <a:r>
              <a:rPr lang="en-US" dirty="0"/>
              <a:t> </a:t>
            </a:r>
            <a:r>
              <a:rPr lang="en-US" dirty="0" err="1"/>
              <a:t>potentiaalisia</a:t>
            </a:r>
            <a:r>
              <a:rPr lang="en-US" dirty="0"/>
              <a:t> </a:t>
            </a:r>
            <a:r>
              <a:rPr lang="en-US" dirty="0" err="1"/>
              <a:t>asiakkaita</a:t>
            </a:r>
            <a:r>
              <a:rPr lang="en-US" dirty="0"/>
              <a:t> </a:t>
            </a:r>
            <a:r>
              <a:rPr lang="en-US" dirty="0" err="1"/>
              <a:t>teillä</a:t>
            </a:r>
            <a:r>
              <a:rPr lang="en-US" dirty="0"/>
              <a:t> on </a:t>
            </a:r>
            <a:r>
              <a:rPr lang="en-US" dirty="0" err="1"/>
              <a:t>suunnittelemallanne</a:t>
            </a:r>
            <a:r>
              <a:rPr lang="en-US" dirty="0"/>
              <a:t> </a:t>
            </a:r>
            <a:r>
              <a:rPr lang="en-US" dirty="0" err="1"/>
              <a:t>toimialueella</a:t>
            </a:r>
            <a:r>
              <a:rPr lang="en-US" dirty="0"/>
              <a:t>?</a:t>
            </a:r>
            <a:endParaRPr lang="en-FI" dirty="0"/>
          </a:p>
        </p:txBody>
      </p:sp>
    </p:spTree>
    <p:extLst>
      <p:ext uri="{BB962C8B-B14F-4D97-AF65-F5344CB8AC3E}">
        <p14:creationId xmlns:p14="http://schemas.microsoft.com/office/powerpoint/2010/main" val="381471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Liiketoimintamalli</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p:txBody>
          <a:bodyPr/>
          <a:lstStyle/>
          <a:p>
            <a:r>
              <a:rPr lang="en-FI" dirty="0"/>
              <a:t>Mikä on ansaintamalli eli mistä tulot muodostuvat?</a:t>
            </a:r>
            <a:endParaRPr lang="en-US" dirty="0"/>
          </a:p>
          <a:p>
            <a:r>
              <a:rPr lang="en-US" dirty="0"/>
              <a:t>Mihin </a:t>
            </a:r>
            <a:r>
              <a:rPr lang="en-US" dirty="0" err="1"/>
              <a:t>hintaan</a:t>
            </a:r>
            <a:r>
              <a:rPr lang="en-US" dirty="0"/>
              <a:t> </a:t>
            </a:r>
            <a:r>
              <a:rPr lang="en-US" dirty="0" err="1"/>
              <a:t>aiotte</a:t>
            </a:r>
            <a:r>
              <a:rPr lang="en-US" dirty="0"/>
              <a:t> </a:t>
            </a:r>
            <a:r>
              <a:rPr lang="en-US" dirty="0" err="1"/>
              <a:t>myydä</a:t>
            </a:r>
            <a:r>
              <a:rPr lang="en-US" dirty="0"/>
              <a:t> </a:t>
            </a:r>
            <a:r>
              <a:rPr lang="en-US" dirty="0" err="1"/>
              <a:t>tuotettanne</a:t>
            </a:r>
            <a:r>
              <a:rPr lang="en-US" dirty="0"/>
              <a:t>/</a:t>
            </a:r>
            <a:r>
              <a:rPr lang="en-US" dirty="0" err="1"/>
              <a:t>palveluanne</a:t>
            </a:r>
            <a:r>
              <a:rPr lang="en-US" dirty="0"/>
              <a:t>? </a:t>
            </a:r>
            <a:r>
              <a:rPr lang="en-US" dirty="0" err="1"/>
              <a:t>Perustele</a:t>
            </a:r>
            <a:r>
              <a:rPr lang="en-US" dirty="0"/>
              <a:t>.</a:t>
            </a:r>
          </a:p>
          <a:p>
            <a:r>
              <a:rPr lang="en-US" dirty="0" err="1"/>
              <a:t>Miten</a:t>
            </a:r>
            <a:r>
              <a:rPr lang="en-US" dirty="0"/>
              <a:t> </a:t>
            </a:r>
            <a:r>
              <a:rPr lang="en-US" dirty="0" err="1"/>
              <a:t>järjestätte</a:t>
            </a:r>
            <a:r>
              <a:rPr lang="en-US" dirty="0"/>
              <a:t> </a:t>
            </a:r>
            <a:r>
              <a:rPr lang="en-US" dirty="0" err="1"/>
              <a:t>tuotteenne</a:t>
            </a:r>
            <a:r>
              <a:rPr lang="en-US" dirty="0"/>
              <a:t>/</a:t>
            </a:r>
            <a:r>
              <a:rPr lang="en-US" dirty="0" err="1"/>
              <a:t>palvelunne</a:t>
            </a:r>
            <a:r>
              <a:rPr lang="en-US" dirty="0"/>
              <a:t> </a:t>
            </a:r>
            <a:r>
              <a:rPr lang="en-US" dirty="0" err="1"/>
              <a:t>tuotannon</a:t>
            </a:r>
            <a:r>
              <a:rPr lang="en-US" dirty="0"/>
              <a:t>?</a:t>
            </a:r>
          </a:p>
          <a:p>
            <a:r>
              <a:rPr lang="en-US" dirty="0" err="1"/>
              <a:t>Miten</a:t>
            </a:r>
            <a:r>
              <a:rPr lang="en-US" dirty="0"/>
              <a:t> </a:t>
            </a:r>
            <a:r>
              <a:rPr lang="en-US" dirty="0" err="1"/>
              <a:t>hankitte</a:t>
            </a:r>
            <a:r>
              <a:rPr lang="en-US" dirty="0"/>
              <a:t> </a:t>
            </a:r>
            <a:r>
              <a:rPr lang="en-US" dirty="0" err="1"/>
              <a:t>asiakkaita</a:t>
            </a:r>
            <a:r>
              <a:rPr lang="en-US" dirty="0"/>
              <a:t> ja </a:t>
            </a:r>
            <a:r>
              <a:rPr lang="en-US" dirty="0" err="1"/>
              <a:t>missä</a:t>
            </a:r>
            <a:r>
              <a:rPr lang="en-US" dirty="0"/>
              <a:t> </a:t>
            </a:r>
            <a:r>
              <a:rPr lang="en-US" dirty="0" err="1"/>
              <a:t>tuotteen</a:t>
            </a:r>
            <a:r>
              <a:rPr lang="en-US" dirty="0"/>
              <a:t>/</a:t>
            </a:r>
            <a:r>
              <a:rPr lang="en-US" dirty="0" err="1"/>
              <a:t>palvelun</a:t>
            </a:r>
            <a:r>
              <a:rPr lang="en-US" dirty="0"/>
              <a:t> </a:t>
            </a:r>
            <a:r>
              <a:rPr lang="en-US" dirty="0" err="1"/>
              <a:t>ostaminen</a:t>
            </a:r>
            <a:r>
              <a:rPr lang="en-US" dirty="0"/>
              <a:t> </a:t>
            </a:r>
            <a:r>
              <a:rPr lang="en-US" dirty="0" err="1"/>
              <a:t>tapahtuu</a:t>
            </a:r>
            <a:r>
              <a:rPr lang="en-US" dirty="0"/>
              <a:t>?</a:t>
            </a:r>
          </a:p>
        </p:txBody>
      </p:sp>
    </p:spTree>
    <p:extLst>
      <p:ext uri="{BB962C8B-B14F-4D97-AF65-F5344CB8AC3E}">
        <p14:creationId xmlns:p14="http://schemas.microsoft.com/office/powerpoint/2010/main" val="141580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Kilpailijat</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p:txBody>
          <a:bodyPr/>
          <a:lstStyle/>
          <a:p>
            <a:r>
              <a:rPr lang="fi-FI" dirty="0"/>
              <a:t>Ketkä ovat kilpailijoitanne ja miten toimintamallinne / tuotteenne eroaa näistä? </a:t>
            </a:r>
          </a:p>
          <a:p>
            <a:r>
              <a:rPr lang="fi-FI" dirty="0"/>
              <a:t>Mikä tekee teidän ratkaisusta / tuotteesta / ideasta kilpailijoita paremman?</a:t>
            </a:r>
          </a:p>
          <a:p>
            <a:r>
              <a:rPr lang="en-US" dirty="0" err="1"/>
              <a:t>Mitkä</a:t>
            </a:r>
            <a:r>
              <a:rPr lang="en-US" dirty="0"/>
              <a:t> </a:t>
            </a:r>
            <a:r>
              <a:rPr lang="en-US" dirty="0" err="1"/>
              <a:t>ovat</a:t>
            </a:r>
            <a:r>
              <a:rPr lang="en-US" dirty="0"/>
              <a:t> </a:t>
            </a:r>
            <a:r>
              <a:rPr lang="en-US" dirty="0" err="1"/>
              <a:t>heikkoutenne</a:t>
            </a:r>
            <a:r>
              <a:rPr lang="en-US" dirty="0"/>
              <a:t> </a:t>
            </a:r>
            <a:r>
              <a:rPr lang="en-US" dirty="0" err="1"/>
              <a:t>verrattuna</a:t>
            </a:r>
            <a:r>
              <a:rPr lang="en-US" dirty="0"/>
              <a:t> </a:t>
            </a:r>
            <a:r>
              <a:rPr lang="en-US" dirty="0" err="1"/>
              <a:t>olemassaoleviin</a:t>
            </a:r>
            <a:r>
              <a:rPr lang="en-US" dirty="0"/>
              <a:t> </a:t>
            </a:r>
            <a:r>
              <a:rPr lang="en-US" dirty="0" err="1"/>
              <a:t>ratkaisuihin</a:t>
            </a:r>
            <a:r>
              <a:rPr lang="en-US" dirty="0"/>
              <a:t>?</a:t>
            </a:r>
          </a:p>
          <a:p>
            <a:endParaRPr lang="en-US" dirty="0"/>
          </a:p>
        </p:txBody>
      </p:sp>
    </p:spTree>
    <p:extLst>
      <p:ext uri="{BB962C8B-B14F-4D97-AF65-F5344CB8AC3E}">
        <p14:creationId xmlns:p14="http://schemas.microsoft.com/office/powerpoint/2010/main" val="314037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Tiimi</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p:txBody>
          <a:bodyPr/>
          <a:lstStyle/>
          <a:p>
            <a:r>
              <a:rPr lang="en-GB" dirty="0" err="1"/>
              <a:t>Kerro</a:t>
            </a:r>
            <a:r>
              <a:rPr lang="en-GB" dirty="0"/>
              <a:t> </a:t>
            </a:r>
            <a:r>
              <a:rPr lang="en-GB" dirty="0" err="1"/>
              <a:t>tässä</a:t>
            </a:r>
            <a:r>
              <a:rPr lang="en-GB" dirty="0"/>
              <a:t> </a:t>
            </a:r>
            <a:r>
              <a:rPr lang="en-GB" dirty="0" err="1"/>
              <a:t>keitä</a:t>
            </a:r>
            <a:r>
              <a:rPr lang="en-GB" dirty="0"/>
              <a:t> </a:t>
            </a:r>
            <a:r>
              <a:rPr lang="en-GB" dirty="0" err="1"/>
              <a:t>tiimiinne</a:t>
            </a:r>
            <a:r>
              <a:rPr lang="en-GB" dirty="0"/>
              <a:t> </a:t>
            </a:r>
            <a:r>
              <a:rPr lang="en-GB" dirty="0" err="1"/>
              <a:t>kuuluu</a:t>
            </a:r>
            <a:r>
              <a:rPr lang="en-GB" dirty="0"/>
              <a:t> </a:t>
            </a:r>
            <a:r>
              <a:rPr lang="en-GB" dirty="0" err="1"/>
              <a:t>sekä</a:t>
            </a:r>
            <a:r>
              <a:rPr lang="en-GB" dirty="0"/>
              <a:t> </a:t>
            </a:r>
            <a:r>
              <a:rPr lang="en-GB" b="1" dirty="0" err="1"/>
              <a:t>lyhyesti</a:t>
            </a:r>
            <a:r>
              <a:rPr lang="en-GB" b="1" dirty="0"/>
              <a:t> </a:t>
            </a:r>
            <a:r>
              <a:rPr lang="en-GB" dirty="0" err="1"/>
              <a:t>jokaisen</a:t>
            </a:r>
            <a:r>
              <a:rPr lang="en-GB" dirty="0"/>
              <a:t> </a:t>
            </a:r>
            <a:r>
              <a:rPr lang="en-GB" dirty="0" err="1"/>
              <a:t>tiimiläisen</a:t>
            </a:r>
            <a:r>
              <a:rPr lang="en-GB" dirty="0"/>
              <a:t> </a:t>
            </a:r>
            <a:r>
              <a:rPr lang="en-GB" dirty="0" err="1"/>
              <a:t>vastuualueet</a:t>
            </a:r>
            <a:r>
              <a:rPr lang="en-GB" dirty="0"/>
              <a:t> </a:t>
            </a:r>
            <a:r>
              <a:rPr lang="en-GB" dirty="0" err="1"/>
              <a:t>tiimissä</a:t>
            </a:r>
            <a:endParaRPr lang="en-GB" dirty="0"/>
          </a:p>
          <a:p>
            <a:r>
              <a:rPr lang="en-GB" dirty="0" err="1"/>
              <a:t>Mainitse</a:t>
            </a:r>
            <a:r>
              <a:rPr lang="en-GB" dirty="0"/>
              <a:t> </a:t>
            </a:r>
            <a:r>
              <a:rPr lang="en-GB" dirty="0" err="1"/>
              <a:t>myös</a:t>
            </a:r>
            <a:r>
              <a:rPr lang="en-GB" dirty="0"/>
              <a:t> </a:t>
            </a:r>
            <a:r>
              <a:rPr lang="en-GB" dirty="0" err="1"/>
              <a:t>tiimiläisten</a:t>
            </a:r>
            <a:r>
              <a:rPr lang="en-GB" dirty="0"/>
              <a:t> </a:t>
            </a:r>
            <a:r>
              <a:rPr lang="en-GB" dirty="0" err="1"/>
              <a:t>yritysideaan</a:t>
            </a:r>
            <a:r>
              <a:rPr lang="en-GB" dirty="0"/>
              <a:t> </a:t>
            </a:r>
            <a:r>
              <a:rPr lang="en-GB" dirty="0" err="1"/>
              <a:t>liittyvä</a:t>
            </a:r>
            <a:r>
              <a:rPr lang="en-GB" dirty="0"/>
              <a:t> </a:t>
            </a:r>
            <a:r>
              <a:rPr lang="en-GB" dirty="0" err="1"/>
              <a:t>ydinosaaminen</a:t>
            </a:r>
            <a:r>
              <a:rPr lang="en-GB" dirty="0"/>
              <a:t> </a:t>
            </a:r>
            <a:r>
              <a:rPr lang="en-GB" dirty="0" err="1"/>
              <a:t>ja</a:t>
            </a:r>
            <a:r>
              <a:rPr lang="en-GB" dirty="0"/>
              <a:t> </a:t>
            </a:r>
            <a:r>
              <a:rPr lang="en-GB" dirty="0" err="1"/>
              <a:t>kokemus</a:t>
            </a:r>
            <a:endParaRPr lang="en-GB" dirty="0"/>
          </a:p>
          <a:p>
            <a:r>
              <a:rPr lang="en-GB" dirty="0" err="1"/>
              <a:t>Laita</a:t>
            </a:r>
            <a:r>
              <a:rPr lang="en-GB" dirty="0"/>
              <a:t> </a:t>
            </a:r>
            <a:r>
              <a:rPr lang="en-GB" dirty="0" err="1"/>
              <a:t>kuva</a:t>
            </a:r>
            <a:r>
              <a:rPr lang="en-GB" dirty="0"/>
              <a:t> </a:t>
            </a:r>
            <a:r>
              <a:rPr lang="en-GB" dirty="0" err="1"/>
              <a:t>jokaisesta</a:t>
            </a:r>
            <a:r>
              <a:rPr lang="en-GB" dirty="0"/>
              <a:t> </a:t>
            </a:r>
            <a:r>
              <a:rPr lang="en-GB" dirty="0" err="1"/>
              <a:t>tiimiläisestä</a:t>
            </a:r>
            <a:endParaRPr lang="en-GB" dirty="0"/>
          </a:p>
          <a:p>
            <a:r>
              <a:rPr lang="en-GB" dirty="0" err="1"/>
              <a:t>Voit</a:t>
            </a:r>
            <a:r>
              <a:rPr lang="en-GB" dirty="0"/>
              <a:t> </a:t>
            </a:r>
            <a:r>
              <a:rPr lang="en-GB" dirty="0" err="1"/>
              <a:t>mainita</a:t>
            </a:r>
            <a:r>
              <a:rPr lang="en-GB" dirty="0"/>
              <a:t> </a:t>
            </a:r>
            <a:r>
              <a:rPr lang="en-GB" dirty="0" err="1"/>
              <a:t>myös</a:t>
            </a:r>
            <a:r>
              <a:rPr lang="en-GB" dirty="0"/>
              <a:t> </a:t>
            </a:r>
            <a:r>
              <a:rPr lang="en-GB" dirty="0" err="1"/>
              <a:t>tiimin</a:t>
            </a:r>
            <a:r>
              <a:rPr lang="en-GB" dirty="0"/>
              <a:t> </a:t>
            </a:r>
            <a:r>
              <a:rPr lang="en-GB" dirty="0" err="1"/>
              <a:t>ulkopuolisia</a:t>
            </a:r>
            <a:r>
              <a:rPr lang="en-GB" dirty="0"/>
              <a:t> </a:t>
            </a:r>
            <a:r>
              <a:rPr lang="en-GB" dirty="0" err="1"/>
              <a:t>tukiverkostoja</a:t>
            </a:r>
            <a:r>
              <a:rPr lang="en-GB" dirty="0"/>
              <a:t>, </a:t>
            </a:r>
            <a:r>
              <a:rPr lang="en-GB" dirty="0" err="1"/>
              <a:t>jos</a:t>
            </a:r>
            <a:r>
              <a:rPr lang="en-GB" dirty="0"/>
              <a:t> </a:t>
            </a:r>
            <a:r>
              <a:rPr lang="en-GB" dirty="0" err="1"/>
              <a:t>yritysidean</a:t>
            </a:r>
            <a:r>
              <a:rPr lang="en-GB" dirty="0"/>
              <a:t> </a:t>
            </a:r>
            <a:r>
              <a:rPr lang="en-GB" dirty="0" err="1"/>
              <a:t>kannalta</a:t>
            </a:r>
            <a:r>
              <a:rPr lang="en-GB" dirty="0"/>
              <a:t> </a:t>
            </a:r>
            <a:r>
              <a:rPr lang="en-GB" dirty="0" err="1"/>
              <a:t>oleellisia</a:t>
            </a:r>
            <a:r>
              <a:rPr lang="en-GB" dirty="0"/>
              <a:t> (</a:t>
            </a:r>
            <a:r>
              <a:rPr lang="en-GB" dirty="0" err="1"/>
              <a:t>esim</a:t>
            </a:r>
            <a:r>
              <a:rPr lang="en-GB" dirty="0"/>
              <a:t> </a:t>
            </a:r>
            <a:r>
              <a:rPr lang="en-GB" dirty="0" err="1"/>
              <a:t>mentorit</a:t>
            </a:r>
            <a:r>
              <a:rPr lang="en-GB" dirty="0"/>
              <a:t>, </a:t>
            </a:r>
            <a:r>
              <a:rPr lang="en-GB" dirty="0" err="1"/>
              <a:t>neuvonantajat</a:t>
            </a:r>
            <a:r>
              <a:rPr lang="en-GB" dirty="0"/>
              <a:t>)</a:t>
            </a:r>
          </a:p>
          <a:p>
            <a:r>
              <a:rPr lang="en-GB" dirty="0"/>
              <a:t>Jos </a:t>
            </a:r>
            <a:r>
              <a:rPr lang="en-GB" dirty="0" err="1"/>
              <a:t>tiimistä</a:t>
            </a:r>
            <a:r>
              <a:rPr lang="en-GB" dirty="0"/>
              <a:t> </a:t>
            </a:r>
            <a:r>
              <a:rPr lang="en-GB" dirty="0" err="1"/>
              <a:t>puuttuu</a:t>
            </a:r>
            <a:r>
              <a:rPr lang="en-GB" dirty="0"/>
              <a:t> </a:t>
            </a:r>
            <a:r>
              <a:rPr lang="en-GB" dirty="0" err="1"/>
              <a:t>jotain</a:t>
            </a:r>
            <a:r>
              <a:rPr lang="en-GB" dirty="0"/>
              <a:t> </a:t>
            </a:r>
            <a:r>
              <a:rPr lang="en-GB" dirty="0" err="1"/>
              <a:t>ja</a:t>
            </a:r>
            <a:r>
              <a:rPr lang="en-GB" dirty="0"/>
              <a:t> </a:t>
            </a:r>
            <a:r>
              <a:rPr lang="en-GB" dirty="0" err="1"/>
              <a:t>haette</a:t>
            </a:r>
            <a:r>
              <a:rPr lang="en-GB" dirty="0"/>
              <a:t> </a:t>
            </a:r>
            <a:r>
              <a:rPr lang="en-GB" dirty="0" err="1"/>
              <a:t>tiettyä</a:t>
            </a:r>
            <a:r>
              <a:rPr lang="en-GB" dirty="0"/>
              <a:t> </a:t>
            </a:r>
            <a:r>
              <a:rPr lang="en-GB" dirty="0" err="1"/>
              <a:t>osaamista</a:t>
            </a:r>
            <a:r>
              <a:rPr lang="en-GB" dirty="0"/>
              <a:t> </a:t>
            </a:r>
            <a:r>
              <a:rPr lang="en-GB" dirty="0" err="1"/>
              <a:t>mukaan</a:t>
            </a:r>
            <a:r>
              <a:rPr lang="en-GB" dirty="0"/>
              <a:t> </a:t>
            </a:r>
            <a:r>
              <a:rPr lang="en-GB" dirty="0" err="1"/>
              <a:t>niin</a:t>
            </a:r>
            <a:r>
              <a:rPr lang="en-GB" dirty="0"/>
              <a:t> </a:t>
            </a:r>
            <a:r>
              <a:rPr lang="en-GB" dirty="0" err="1"/>
              <a:t>tarpeen</a:t>
            </a:r>
            <a:r>
              <a:rPr lang="en-GB" dirty="0"/>
              <a:t> </a:t>
            </a:r>
            <a:r>
              <a:rPr lang="en-GB" dirty="0" err="1"/>
              <a:t>voi</a:t>
            </a:r>
            <a:r>
              <a:rPr lang="en-GB" dirty="0"/>
              <a:t> </a:t>
            </a:r>
            <a:r>
              <a:rPr lang="en-GB" dirty="0" err="1"/>
              <a:t>myös</a:t>
            </a:r>
            <a:r>
              <a:rPr lang="en-GB" dirty="0"/>
              <a:t> </a:t>
            </a:r>
            <a:r>
              <a:rPr lang="en-GB" dirty="0" err="1"/>
              <a:t>ilmoittaa</a:t>
            </a:r>
            <a:r>
              <a:rPr lang="en-GB" dirty="0"/>
              <a:t> </a:t>
            </a:r>
            <a:r>
              <a:rPr lang="en-GB" dirty="0" err="1"/>
              <a:t>tässä</a:t>
            </a:r>
            <a:endParaRPr lang="en-FI" dirty="0"/>
          </a:p>
          <a:p>
            <a:endParaRPr lang="en-GB" dirty="0"/>
          </a:p>
        </p:txBody>
      </p:sp>
    </p:spTree>
    <p:extLst>
      <p:ext uri="{BB962C8B-B14F-4D97-AF65-F5344CB8AC3E}">
        <p14:creationId xmlns:p14="http://schemas.microsoft.com/office/powerpoint/2010/main" val="1094191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Suunnitelma</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a:xfrm>
            <a:off x="826168" y="1825625"/>
            <a:ext cx="10712116" cy="4351338"/>
          </a:xfrm>
        </p:spPr>
        <p:txBody>
          <a:bodyPr>
            <a:normAutofit lnSpcReduction="10000"/>
          </a:bodyPr>
          <a:lstStyle/>
          <a:p>
            <a:r>
              <a:rPr lang="en-FI" dirty="0"/>
              <a:t>Kuvaile teidän nykytilanne sekä tulevaisuuden suunnitelmat</a:t>
            </a:r>
          </a:p>
          <a:p>
            <a:r>
              <a:rPr lang="en-FI" dirty="0"/>
              <a:t>Mitä olette tehneet tähän mennessä ja missä tilanteessa olette nyt?</a:t>
            </a:r>
          </a:p>
          <a:p>
            <a:r>
              <a:rPr lang="en-FI" dirty="0"/>
              <a:t>Mitä teette seuraavaksi idean edistämisen suhteen?</a:t>
            </a:r>
          </a:p>
          <a:p>
            <a:r>
              <a:rPr lang="en-FI" dirty="0"/>
              <a:t>Mitkä ovat lyhyen tähtäimen (esim. 2-6kk) sekä pitkän tähtäimen tavoitteet (esim. 2-3 vuotta)? Aseta myös numeraalisesti mitattavia tavoitteita</a:t>
            </a:r>
          </a:p>
          <a:p>
            <a:r>
              <a:rPr lang="en-US" dirty="0" err="1"/>
              <a:t>Mitkä</a:t>
            </a:r>
            <a:r>
              <a:rPr lang="en-US" dirty="0"/>
              <a:t> </a:t>
            </a:r>
            <a:r>
              <a:rPr lang="en-US" dirty="0" err="1"/>
              <a:t>ovat</a:t>
            </a:r>
            <a:r>
              <a:rPr lang="en-US" dirty="0"/>
              <a:t> </a:t>
            </a:r>
            <a:r>
              <a:rPr lang="en-US" dirty="0" err="1"/>
              <a:t>suurimmat</a:t>
            </a:r>
            <a:r>
              <a:rPr lang="en-US" dirty="0"/>
              <a:t> </a:t>
            </a:r>
            <a:r>
              <a:rPr lang="en-US" dirty="0" err="1"/>
              <a:t>ideaan</a:t>
            </a:r>
            <a:r>
              <a:rPr lang="en-US" dirty="0"/>
              <a:t> </a:t>
            </a:r>
            <a:r>
              <a:rPr lang="en-US" dirty="0" err="1"/>
              <a:t>liittyvät</a:t>
            </a:r>
            <a:r>
              <a:rPr lang="en-US" dirty="0"/>
              <a:t> </a:t>
            </a:r>
            <a:r>
              <a:rPr lang="en-US" dirty="0" err="1"/>
              <a:t>epävarmuudet</a:t>
            </a:r>
            <a:r>
              <a:rPr lang="en-US" dirty="0"/>
              <a:t>? </a:t>
            </a:r>
            <a:endParaRPr lang="en-FI" dirty="0"/>
          </a:p>
          <a:p>
            <a:endParaRPr lang="en-FI" dirty="0"/>
          </a:p>
          <a:p>
            <a:r>
              <a:rPr lang="en-FI" dirty="0"/>
              <a:t>Huom! Jos haet Draft-jatkorahoitusta: kerro mitä olette tehneet ja saavuttaneet edellisen rahoituksen saamisen jälkeen. Tärkeä kohta!</a:t>
            </a:r>
          </a:p>
        </p:txBody>
      </p:sp>
    </p:spTree>
    <p:extLst>
      <p:ext uri="{BB962C8B-B14F-4D97-AF65-F5344CB8AC3E}">
        <p14:creationId xmlns:p14="http://schemas.microsoft.com/office/powerpoint/2010/main" val="1165920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1DE19-A1DF-8C48-9035-5F8BB0CEAC34}"/>
              </a:ext>
            </a:extLst>
          </p:cNvPr>
          <p:cNvSpPr>
            <a:spLocks noGrp="1"/>
          </p:cNvSpPr>
          <p:nvPr>
            <p:ph type="title"/>
          </p:nvPr>
        </p:nvSpPr>
        <p:spPr/>
        <p:txBody>
          <a:bodyPr/>
          <a:lstStyle/>
          <a:p>
            <a:r>
              <a:rPr lang="en-FI" dirty="0"/>
              <a:t>Teidän tarpeenne</a:t>
            </a:r>
          </a:p>
        </p:txBody>
      </p:sp>
      <p:sp>
        <p:nvSpPr>
          <p:cNvPr id="3" name="Content Placeholder 2">
            <a:extLst>
              <a:ext uri="{FF2B5EF4-FFF2-40B4-BE49-F238E27FC236}">
                <a16:creationId xmlns:a16="http://schemas.microsoft.com/office/drawing/2014/main" id="{F2A4A4F0-D5D5-5145-B943-68A92AFB39B2}"/>
              </a:ext>
            </a:extLst>
          </p:cNvPr>
          <p:cNvSpPr>
            <a:spLocks noGrp="1"/>
          </p:cNvSpPr>
          <p:nvPr>
            <p:ph idx="1"/>
          </p:nvPr>
        </p:nvSpPr>
        <p:spPr/>
        <p:txBody>
          <a:bodyPr/>
          <a:lstStyle/>
          <a:p>
            <a:r>
              <a:rPr lang="en-FI" dirty="0"/>
              <a:t>Kerro tässä mitä tarvitsette ideanne edistämiseksi ja potentiaalin toteuttamiseksi</a:t>
            </a:r>
          </a:p>
          <a:p>
            <a:pPr lvl="1"/>
            <a:r>
              <a:rPr lang="en-FI" dirty="0"/>
              <a:t>Esimerkiksi tietty rahoitusmäärä, kontakti tai uusi osaaminen tiimiin</a:t>
            </a:r>
          </a:p>
          <a:p>
            <a:pPr marL="0" indent="0">
              <a:buNone/>
            </a:pPr>
            <a:endParaRPr lang="en-FI" dirty="0"/>
          </a:p>
          <a:p>
            <a:r>
              <a:rPr lang="en-FI" dirty="0"/>
              <a:t>Kerro tässä myös mihin aiotte käyttää Draft-rahoituksen.</a:t>
            </a:r>
          </a:p>
        </p:txBody>
      </p:sp>
    </p:spTree>
    <p:extLst>
      <p:ext uri="{BB962C8B-B14F-4D97-AF65-F5344CB8AC3E}">
        <p14:creationId xmlns:p14="http://schemas.microsoft.com/office/powerpoint/2010/main" val="2603182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690</Words>
  <Application>Microsoft Office PowerPoint</Application>
  <PresentationFormat>Laajakuva</PresentationFormat>
  <Paragraphs>70</Paragraphs>
  <Slides>13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13</vt:i4>
      </vt:variant>
    </vt:vector>
  </HeadingPairs>
  <TitlesOfParts>
    <vt:vector size="17" baseType="lpstr">
      <vt:lpstr>Arial</vt:lpstr>
      <vt:lpstr>Calibri</vt:lpstr>
      <vt:lpstr>Calibri Light</vt:lpstr>
      <vt:lpstr>Office Theme</vt:lpstr>
      <vt:lpstr>Yritysidean esityspohja (laita tiimin/idean nimi tähän)</vt:lpstr>
      <vt:lpstr>Ongelma</vt:lpstr>
      <vt:lpstr>Ratkaisu</vt:lpstr>
      <vt:lpstr>Markkinapotentiaali</vt:lpstr>
      <vt:lpstr>Liiketoimintamalli</vt:lpstr>
      <vt:lpstr>Kilpailijat</vt:lpstr>
      <vt:lpstr>Tiimi</vt:lpstr>
      <vt:lpstr>Suunnitelma</vt:lpstr>
      <vt:lpstr>Teidän tarpeenne</vt:lpstr>
      <vt:lpstr>Loppuvaikutelma</vt:lpstr>
      <vt:lpstr>OHJEET:</vt:lpstr>
      <vt:lpstr>MUISTA MYÖS:</vt:lpstr>
      <vt:lpstr>OHJEET: Hyvä ja huono 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Yritysidean esityspohja (laita tiimin/idean nimi tähän)</dc:title>
  <dc:creator>Tomi Tuovinen</dc:creator>
  <cp:lastModifiedBy>Miina Ikävalko</cp:lastModifiedBy>
  <cp:revision>72</cp:revision>
  <dcterms:created xsi:type="dcterms:W3CDTF">2022-03-18T13:36:51Z</dcterms:created>
  <dcterms:modified xsi:type="dcterms:W3CDTF">2023-04-04T13:41:27Z</dcterms:modified>
</cp:coreProperties>
</file>