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1" r:id="rId2"/>
    <p:sldId id="272" r:id="rId3"/>
    <p:sldId id="273" r:id="rId4"/>
    <p:sldId id="274" r:id="rId5"/>
    <p:sldId id="261" r:id="rId6"/>
    <p:sldId id="262" r:id="rId7"/>
    <p:sldId id="275" r:id="rId8"/>
    <p:sldId id="276" r:id="rId9"/>
    <p:sldId id="265" r:id="rId10"/>
    <p:sldId id="277" r:id="rId11"/>
    <p:sldId id="278" r:id="rId12"/>
    <p:sldId id="279" r:id="rId13"/>
    <p:sldId id="280" r:id="rId14"/>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ina Lavikainen" initials="IL [2]" lastIdx="1" clrIdx="0">
    <p:extLst>
      <p:ext uri="{19B8F6BF-5375-455C-9EA6-DF929625EA0E}">
        <p15:presenceInfo xmlns:p15="http://schemas.microsoft.com/office/powerpoint/2012/main" userId="S::ilavikai@uef.fi::7db9ebde-8c59-4ff6-bbfa-d9aa22d8a7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9"/>
  </p:normalViewPr>
  <p:slideViewPr>
    <p:cSldViewPr snapToGrid="0" snapToObjects="1">
      <p:cViewPr varScale="1">
        <p:scale>
          <a:sx n="67" d="100"/>
          <a:sy n="67" d="100"/>
        </p:scale>
        <p:origin x="62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DE47F-EB91-5348-9AD3-2E788A294A1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I"/>
          </a:p>
        </p:txBody>
      </p:sp>
      <p:sp>
        <p:nvSpPr>
          <p:cNvPr id="3" name="Subtitle 2">
            <a:extLst>
              <a:ext uri="{FF2B5EF4-FFF2-40B4-BE49-F238E27FC236}">
                <a16:creationId xmlns:a16="http://schemas.microsoft.com/office/drawing/2014/main" id="{B91036E5-720C-5C47-8E7A-9790D63566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I"/>
          </a:p>
        </p:txBody>
      </p:sp>
      <p:sp>
        <p:nvSpPr>
          <p:cNvPr id="4" name="Date Placeholder 3">
            <a:extLst>
              <a:ext uri="{FF2B5EF4-FFF2-40B4-BE49-F238E27FC236}">
                <a16:creationId xmlns:a16="http://schemas.microsoft.com/office/drawing/2014/main" id="{4A03C221-C582-F246-AA62-59E596FB9693}"/>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11A646D2-6A79-764A-ACDA-04FCC6171F22}"/>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908EAFA1-350C-4649-B0E2-8FFACFDEA04C}"/>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159064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B49EA-55A7-F64A-A80B-9511C1535014}"/>
              </a:ext>
            </a:extLst>
          </p:cNvPr>
          <p:cNvSpPr>
            <a:spLocks noGrp="1"/>
          </p:cNvSpPr>
          <p:nvPr>
            <p:ph type="title"/>
          </p:nvPr>
        </p:nvSpPr>
        <p:spPr/>
        <p:txBody>
          <a:bodyPr/>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D9F2518B-E266-E442-9D63-766FACC38BE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E360D453-2E37-234D-9A5F-31E66A52B1DF}"/>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56BD380D-2B62-E041-8552-65D3BB96F053}"/>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E1BC57D7-87A8-1745-9E46-558309470D29}"/>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4000052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D191B1-E951-5648-90FC-54E4491852A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35C9CC71-CA10-FB4E-BAAE-020543B2114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46E8E8BF-3B74-D94E-990B-E850DC646B9F}"/>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4CF1E822-3ACF-C349-8B43-81342CD25BD4}"/>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78CFEBCF-8581-9742-8D15-95DF4EA883D2}"/>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420770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35292-C612-2F47-B766-378CF2487294}"/>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DED9A607-A74C-C643-AE61-CD8BF269D25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5922AC1E-3E3A-194B-8B1A-F8D86332EF23}"/>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68F679A9-9314-F147-971F-B2B8FBBE732F}"/>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114ECB69-DF81-7047-9204-AC49D0C23699}"/>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76581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47884-2C0F-704F-AE53-8F430A353B7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I"/>
          </a:p>
        </p:txBody>
      </p:sp>
      <p:sp>
        <p:nvSpPr>
          <p:cNvPr id="3" name="Text Placeholder 2">
            <a:extLst>
              <a:ext uri="{FF2B5EF4-FFF2-40B4-BE49-F238E27FC236}">
                <a16:creationId xmlns:a16="http://schemas.microsoft.com/office/drawing/2014/main" id="{6B59FBF0-6A67-2A4E-B230-EB19D6DBFE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83512A9-76B8-384D-A68A-775FA71B6A71}"/>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1FBAC774-CB5A-214F-9D42-5EBD4CD36179}"/>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9A713134-B07C-FC40-8F38-1632D64F2F70}"/>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6843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B388-F6B5-B242-A6AA-9AADBAFE0A53}"/>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87BD316F-6494-9244-8A10-CE85C0601B3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Content Placeholder 3">
            <a:extLst>
              <a:ext uri="{FF2B5EF4-FFF2-40B4-BE49-F238E27FC236}">
                <a16:creationId xmlns:a16="http://schemas.microsoft.com/office/drawing/2014/main" id="{CEC618D9-6E00-F549-9679-350E8E21087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Date Placeholder 4">
            <a:extLst>
              <a:ext uri="{FF2B5EF4-FFF2-40B4-BE49-F238E27FC236}">
                <a16:creationId xmlns:a16="http://schemas.microsoft.com/office/drawing/2014/main" id="{760A2E95-6683-9E4E-82C4-A2C23F1A51C4}"/>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6" name="Footer Placeholder 5">
            <a:extLst>
              <a:ext uri="{FF2B5EF4-FFF2-40B4-BE49-F238E27FC236}">
                <a16:creationId xmlns:a16="http://schemas.microsoft.com/office/drawing/2014/main" id="{8D9BA9BA-830F-D349-985F-3C6AB872602D}"/>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721CED0D-9283-F644-84F7-7B0255F1005E}"/>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202255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9D69-DCD3-D245-B4DD-0CD1A053F070}"/>
              </a:ext>
            </a:extLst>
          </p:cNvPr>
          <p:cNvSpPr>
            <a:spLocks noGrp="1"/>
          </p:cNvSpPr>
          <p:nvPr>
            <p:ph type="title"/>
          </p:nvPr>
        </p:nvSpPr>
        <p:spPr>
          <a:xfrm>
            <a:off x="839788" y="365125"/>
            <a:ext cx="10515600" cy="1325563"/>
          </a:xfrm>
        </p:spPr>
        <p:txBody>
          <a:bodyPr/>
          <a:lstStyle/>
          <a:p>
            <a:r>
              <a:rPr lang="en-GB"/>
              <a:t>Click to edit Master title style</a:t>
            </a:r>
            <a:endParaRPr lang="en-FI"/>
          </a:p>
        </p:txBody>
      </p:sp>
      <p:sp>
        <p:nvSpPr>
          <p:cNvPr id="3" name="Text Placeholder 2">
            <a:extLst>
              <a:ext uri="{FF2B5EF4-FFF2-40B4-BE49-F238E27FC236}">
                <a16:creationId xmlns:a16="http://schemas.microsoft.com/office/drawing/2014/main" id="{1CC861B4-B8A3-5043-B6A2-21C088181C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513D51C-7000-554A-B138-46E9AE80DD5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Text Placeholder 4">
            <a:extLst>
              <a:ext uri="{FF2B5EF4-FFF2-40B4-BE49-F238E27FC236}">
                <a16:creationId xmlns:a16="http://schemas.microsoft.com/office/drawing/2014/main" id="{9A2D0A23-86FE-2B42-AF88-60E6BFAD9F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9C36CE-245B-D145-A73B-584049F8BE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7" name="Date Placeholder 6">
            <a:extLst>
              <a:ext uri="{FF2B5EF4-FFF2-40B4-BE49-F238E27FC236}">
                <a16:creationId xmlns:a16="http://schemas.microsoft.com/office/drawing/2014/main" id="{A4A38C85-9F2E-9E4F-B3CC-8AF90C0B6ECB}"/>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8" name="Footer Placeholder 7">
            <a:extLst>
              <a:ext uri="{FF2B5EF4-FFF2-40B4-BE49-F238E27FC236}">
                <a16:creationId xmlns:a16="http://schemas.microsoft.com/office/drawing/2014/main" id="{2D7C1237-DE99-7E48-8B76-09669E16ED3C}"/>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08ADDBEF-2DCE-2B48-B3A2-99FA25ADEEB4}"/>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113543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E1EA-08AA-E645-9214-E95A87D7803C}"/>
              </a:ext>
            </a:extLst>
          </p:cNvPr>
          <p:cNvSpPr>
            <a:spLocks noGrp="1"/>
          </p:cNvSpPr>
          <p:nvPr>
            <p:ph type="title"/>
          </p:nvPr>
        </p:nvSpPr>
        <p:spPr/>
        <p:txBody>
          <a:bodyPr/>
          <a:lstStyle/>
          <a:p>
            <a:r>
              <a:rPr lang="en-GB"/>
              <a:t>Click to edit Master title style</a:t>
            </a:r>
            <a:endParaRPr lang="en-FI"/>
          </a:p>
        </p:txBody>
      </p:sp>
      <p:sp>
        <p:nvSpPr>
          <p:cNvPr id="3" name="Date Placeholder 2">
            <a:extLst>
              <a:ext uri="{FF2B5EF4-FFF2-40B4-BE49-F238E27FC236}">
                <a16:creationId xmlns:a16="http://schemas.microsoft.com/office/drawing/2014/main" id="{40D173F1-673D-E74A-A667-45928437BF6F}"/>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4" name="Footer Placeholder 3">
            <a:extLst>
              <a:ext uri="{FF2B5EF4-FFF2-40B4-BE49-F238E27FC236}">
                <a16:creationId xmlns:a16="http://schemas.microsoft.com/office/drawing/2014/main" id="{FC68D7E8-710F-EB45-85DC-C41C65548E3D}"/>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CC4FA2AB-228C-4841-8700-44505AE3CE17}"/>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47436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14A153-46C0-2B44-8D0E-4B7E4609AA86}"/>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3" name="Footer Placeholder 2">
            <a:extLst>
              <a:ext uri="{FF2B5EF4-FFF2-40B4-BE49-F238E27FC236}">
                <a16:creationId xmlns:a16="http://schemas.microsoft.com/office/drawing/2014/main" id="{063593D1-9BD5-2B47-B7BE-AEA1A65B6F7A}"/>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947AC0B8-C4F7-5440-BB0A-80ED6DC6F203}"/>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8808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DCD4-3EE1-A84B-85E6-0411A035A67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Content Placeholder 2">
            <a:extLst>
              <a:ext uri="{FF2B5EF4-FFF2-40B4-BE49-F238E27FC236}">
                <a16:creationId xmlns:a16="http://schemas.microsoft.com/office/drawing/2014/main" id="{08F464D7-2C0D-6042-8060-E0D0DD5D7E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Text Placeholder 3">
            <a:extLst>
              <a:ext uri="{FF2B5EF4-FFF2-40B4-BE49-F238E27FC236}">
                <a16:creationId xmlns:a16="http://schemas.microsoft.com/office/drawing/2014/main" id="{E0C37CA7-D439-A142-B10A-E8E6BE653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419E4F5-52EC-F54B-A821-1D22EBF8F52B}"/>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6" name="Footer Placeholder 5">
            <a:extLst>
              <a:ext uri="{FF2B5EF4-FFF2-40B4-BE49-F238E27FC236}">
                <a16:creationId xmlns:a16="http://schemas.microsoft.com/office/drawing/2014/main" id="{68C3B064-54BF-2243-9BF2-F34CCA389224}"/>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D97DE9D2-AE02-474B-8425-E28377D03B8F}"/>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04544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DEA42-4EA5-4642-B1D5-DC6B597818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Picture Placeholder 2">
            <a:extLst>
              <a:ext uri="{FF2B5EF4-FFF2-40B4-BE49-F238E27FC236}">
                <a16:creationId xmlns:a16="http://schemas.microsoft.com/office/drawing/2014/main" id="{6DD25270-E2EE-DA41-9951-95DE475BEE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B851F202-9206-6C4E-9285-101C42DB5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745411-2886-AD4E-95B3-0DDD6DA0EBC1}"/>
              </a:ext>
            </a:extLst>
          </p:cNvPr>
          <p:cNvSpPr>
            <a:spLocks noGrp="1"/>
          </p:cNvSpPr>
          <p:nvPr>
            <p:ph type="dt" sz="half" idx="10"/>
          </p:nvPr>
        </p:nvSpPr>
        <p:spPr/>
        <p:txBody>
          <a:bodyPr/>
          <a:lstStyle/>
          <a:p>
            <a:fld id="{8D53C6B1-4039-6B43-AF10-CA9F02F6D286}" type="datetimeFigureOut">
              <a:rPr lang="en-FI" smtClean="0"/>
              <a:t>04/04/2023</a:t>
            </a:fld>
            <a:endParaRPr lang="en-FI"/>
          </a:p>
        </p:txBody>
      </p:sp>
      <p:sp>
        <p:nvSpPr>
          <p:cNvPr id="6" name="Footer Placeholder 5">
            <a:extLst>
              <a:ext uri="{FF2B5EF4-FFF2-40B4-BE49-F238E27FC236}">
                <a16:creationId xmlns:a16="http://schemas.microsoft.com/office/drawing/2014/main" id="{B770E01B-1B6A-3843-A528-D19EFFAD1278}"/>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5A7B6AC2-1DF4-814F-909E-EFDDBD161486}"/>
              </a:ext>
            </a:extLst>
          </p:cNvPr>
          <p:cNvSpPr>
            <a:spLocks noGrp="1"/>
          </p:cNvSpPr>
          <p:nvPr>
            <p:ph type="sldNum" sz="quarter" idx="12"/>
          </p:nvPr>
        </p:nvSpPr>
        <p:spPr/>
        <p:txBody>
          <a:bodyPr/>
          <a:lstStyle/>
          <a:p>
            <a:fld id="{32E97BE6-ED3E-D34E-BE2B-BA8CA6E1DE31}" type="slidenum">
              <a:rPr lang="en-FI" smtClean="0"/>
              <a:t>‹#›</a:t>
            </a:fld>
            <a:endParaRPr lang="en-FI"/>
          </a:p>
        </p:txBody>
      </p:sp>
    </p:spTree>
    <p:extLst>
      <p:ext uri="{BB962C8B-B14F-4D97-AF65-F5344CB8AC3E}">
        <p14:creationId xmlns:p14="http://schemas.microsoft.com/office/powerpoint/2010/main" val="355110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436043-E7C4-F343-9202-F77A283379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I"/>
          </a:p>
        </p:txBody>
      </p:sp>
      <p:sp>
        <p:nvSpPr>
          <p:cNvPr id="3" name="Text Placeholder 2">
            <a:extLst>
              <a:ext uri="{FF2B5EF4-FFF2-40B4-BE49-F238E27FC236}">
                <a16:creationId xmlns:a16="http://schemas.microsoft.com/office/drawing/2014/main" id="{A17B1316-B1DD-B043-9172-73F0B32CF8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3658A466-3DA5-3642-9423-84EE39D6A9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3C6B1-4039-6B43-AF10-CA9F02F6D286}" type="datetimeFigureOut">
              <a:rPr lang="en-FI" smtClean="0"/>
              <a:t>04/04/2023</a:t>
            </a:fld>
            <a:endParaRPr lang="en-FI"/>
          </a:p>
        </p:txBody>
      </p:sp>
      <p:sp>
        <p:nvSpPr>
          <p:cNvPr id="5" name="Footer Placeholder 4">
            <a:extLst>
              <a:ext uri="{FF2B5EF4-FFF2-40B4-BE49-F238E27FC236}">
                <a16:creationId xmlns:a16="http://schemas.microsoft.com/office/drawing/2014/main" id="{65E6D23D-49F5-6745-B995-350E17510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9B218133-4B9F-8443-BF03-F0A22D26ED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97BE6-ED3E-D34E-BE2B-BA8CA6E1DE31}" type="slidenum">
              <a:rPr lang="en-FI" smtClean="0"/>
              <a:t>‹#›</a:t>
            </a:fld>
            <a:endParaRPr lang="en-FI"/>
          </a:p>
        </p:txBody>
      </p:sp>
    </p:spTree>
    <p:extLst>
      <p:ext uri="{BB962C8B-B14F-4D97-AF65-F5344CB8AC3E}">
        <p14:creationId xmlns:p14="http://schemas.microsoft.com/office/powerpoint/2010/main" val="3211390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5169" y="1122363"/>
            <a:ext cx="10888578" cy="2387600"/>
          </a:xfrm>
        </p:spPr>
        <p:txBody>
          <a:bodyPr>
            <a:normAutofit fontScale="90000"/>
          </a:bodyPr>
          <a:lstStyle/>
          <a:p>
            <a:r>
              <a:rPr lang="en-GB" dirty="0"/>
              <a:t>Business idea presentation template</a:t>
            </a:r>
            <a:br>
              <a:rPr lang="en-GB" dirty="0"/>
            </a:br>
            <a:r>
              <a:rPr lang="en-GB" i="1" dirty="0"/>
              <a:t>(put the name of the team / idea here)</a:t>
            </a:r>
          </a:p>
        </p:txBody>
      </p:sp>
      <p:sp>
        <p:nvSpPr>
          <p:cNvPr id="3" name="Subtitle 2"/>
          <p:cNvSpPr>
            <a:spLocks noGrp="1"/>
          </p:cNvSpPr>
          <p:nvPr>
            <p:ph type="subTitle" idx="1"/>
          </p:nvPr>
        </p:nvSpPr>
        <p:spPr/>
        <p:txBody>
          <a:bodyPr>
            <a:normAutofit lnSpcReduction="10000"/>
          </a:bodyPr>
          <a:lstStyle/>
          <a:p>
            <a:r>
              <a:rPr lang="en-GB" dirty="0"/>
              <a:t>If you wish, you can also put a concise catch phrase here which summarizes the business idea</a:t>
            </a:r>
            <a:br>
              <a:rPr lang="en-GB" dirty="0"/>
            </a:br>
            <a:br>
              <a:rPr lang="en-GB" dirty="0"/>
            </a:br>
            <a:r>
              <a:rPr lang="en-GB" i="1" dirty="0"/>
              <a:t> (do not change the order of the slides, but feel free to modify their appearance)</a:t>
            </a:r>
          </a:p>
        </p:txBody>
      </p:sp>
    </p:spTree>
    <p:extLst>
      <p:ext uri="{BB962C8B-B14F-4D97-AF65-F5344CB8AC3E}">
        <p14:creationId xmlns:p14="http://schemas.microsoft.com/office/powerpoint/2010/main" val="3253911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Final impression</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p:txBody>
          <a:bodyPr/>
          <a:lstStyle/>
          <a:p>
            <a:r>
              <a:rPr lang="en-GB" dirty="0"/>
              <a:t>With this slide you should create a positive final impression for the listener</a:t>
            </a:r>
          </a:p>
          <a:p>
            <a:r>
              <a:rPr lang="en-GB" dirty="0"/>
              <a:t>Add here the name of the business idea / team and a short catch phrase that summarizes your idea and mission or vision</a:t>
            </a:r>
          </a:p>
          <a:p>
            <a:r>
              <a:rPr lang="en-GB" dirty="0"/>
              <a:t>Also include your contact information</a:t>
            </a:r>
            <a:endParaRPr lang="en-FI" dirty="0"/>
          </a:p>
        </p:txBody>
      </p:sp>
    </p:spTree>
    <p:extLst>
      <p:ext uri="{BB962C8B-B14F-4D97-AF65-F5344CB8AC3E}">
        <p14:creationId xmlns:p14="http://schemas.microsoft.com/office/powerpoint/2010/main" val="297966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967B-968E-4EC5-9780-D463DCCA195C}"/>
              </a:ext>
            </a:extLst>
          </p:cNvPr>
          <p:cNvSpPr>
            <a:spLocks noGrp="1"/>
          </p:cNvSpPr>
          <p:nvPr>
            <p:ph type="title"/>
          </p:nvPr>
        </p:nvSpPr>
        <p:spPr/>
        <p:txBody>
          <a:bodyPr/>
          <a:lstStyle/>
          <a:p>
            <a:r>
              <a:rPr lang="fi-FI" dirty="0"/>
              <a:t>INSTRUCTIONS:</a:t>
            </a:r>
          </a:p>
        </p:txBody>
      </p:sp>
      <p:sp>
        <p:nvSpPr>
          <p:cNvPr id="3" name="Content Placeholder 2">
            <a:extLst>
              <a:ext uri="{FF2B5EF4-FFF2-40B4-BE49-F238E27FC236}">
                <a16:creationId xmlns:a16="http://schemas.microsoft.com/office/drawing/2014/main" id="{85458ABB-F401-4A7A-87FE-7BE160181D5E}"/>
              </a:ext>
            </a:extLst>
          </p:cNvPr>
          <p:cNvSpPr>
            <a:spLocks noGrp="1"/>
          </p:cNvSpPr>
          <p:nvPr>
            <p:ph idx="1"/>
          </p:nvPr>
        </p:nvSpPr>
        <p:spPr/>
        <p:txBody>
          <a:bodyPr/>
          <a:lstStyle/>
          <a:p>
            <a:r>
              <a:rPr lang="fi-FI" dirty="0" err="1"/>
              <a:t>The</a:t>
            </a:r>
            <a:r>
              <a:rPr lang="fi-FI" dirty="0"/>
              <a:t> </a:t>
            </a:r>
            <a:r>
              <a:rPr lang="fi-FI" dirty="0" err="1"/>
              <a:t>slideshow</a:t>
            </a:r>
            <a:r>
              <a:rPr lang="fi-FI" dirty="0"/>
              <a:t> is </a:t>
            </a:r>
            <a:r>
              <a:rPr lang="fi-FI" dirty="0" err="1"/>
              <a:t>shown</a:t>
            </a:r>
            <a:r>
              <a:rPr lang="fi-FI" dirty="0"/>
              <a:t> to </a:t>
            </a:r>
            <a:r>
              <a:rPr lang="fi-FI" dirty="0" err="1"/>
              <a:t>the</a:t>
            </a:r>
            <a:r>
              <a:rPr lang="fi-FI" dirty="0"/>
              <a:t> jury </a:t>
            </a:r>
            <a:r>
              <a:rPr lang="fi-FI" dirty="0" err="1"/>
              <a:t>during</a:t>
            </a:r>
            <a:r>
              <a:rPr lang="fi-FI" dirty="0"/>
              <a:t> </a:t>
            </a:r>
            <a:r>
              <a:rPr lang="fi-FI" dirty="0" err="1"/>
              <a:t>the</a:t>
            </a:r>
            <a:r>
              <a:rPr lang="fi-FI" dirty="0"/>
              <a:t> </a:t>
            </a:r>
            <a:r>
              <a:rPr lang="fi-FI" dirty="0" err="1"/>
              <a:t>pitch</a:t>
            </a:r>
            <a:r>
              <a:rPr lang="fi-FI" dirty="0"/>
              <a:t> and </a:t>
            </a:r>
            <a:r>
              <a:rPr lang="fi-FI" dirty="0" err="1"/>
              <a:t>therefore</a:t>
            </a:r>
            <a:r>
              <a:rPr lang="fi-FI" dirty="0"/>
              <a:t> </a:t>
            </a:r>
            <a:r>
              <a:rPr lang="fi-FI" dirty="0" err="1"/>
              <a:t>you</a:t>
            </a:r>
            <a:r>
              <a:rPr lang="fi-FI" dirty="0"/>
              <a:t> </a:t>
            </a:r>
            <a:r>
              <a:rPr lang="fi-FI" dirty="0" err="1"/>
              <a:t>should</a:t>
            </a:r>
            <a:r>
              <a:rPr lang="fi-FI" dirty="0"/>
              <a:t> </a:t>
            </a:r>
            <a:r>
              <a:rPr lang="fi-FI" dirty="0" err="1"/>
              <a:t>also</a:t>
            </a:r>
            <a:r>
              <a:rPr lang="fi-FI" dirty="0"/>
              <a:t> </a:t>
            </a:r>
            <a:r>
              <a:rPr lang="fi-FI" dirty="0" err="1"/>
              <a:t>make</a:t>
            </a:r>
            <a:r>
              <a:rPr lang="fi-FI" dirty="0"/>
              <a:t> </a:t>
            </a:r>
            <a:r>
              <a:rPr lang="fi-FI" dirty="0" err="1"/>
              <a:t>the</a:t>
            </a:r>
            <a:r>
              <a:rPr lang="fi-FI" dirty="0"/>
              <a:t> </a:t>
            </a:r>
            <a:r>
              <a:rPr lang="fi-FI" dirty="0" err="1"/>
              <a:t>appearance</a:t>
            </a:r>
            <a:r>
              <a:rPr lang="fi-FI" dirty="0"/>
              <a:t> of </a:t>
            </a:r>
            <a:r>
              <a:rPr lang="fi-FI" dirty="0" err="1"/>
              <a:t>the</a:t>
            </a:r>
            <a:r>
              <a:rPr lang="fi-FI" dirty="0"/>
              <a:t> </a:t>
            </a:r>
            <a:r>
              <a:rPr lang="fi-FI" dirty="0" err="1"/>
              <a:t>slides</a:t>
            </a:r>
            <a:r>
              <a:rPr lang="fi-FI" dirty="0"/>
              <a:t> </a:t>
            </a:r>
            <a:r>
              <a:rPr lang="fi-FI" dirty="0" err="1"/>
              <a:t>compelling</a:t>
            </a:r>
            <a:r>
              <a:rPr lang="fi-FI" dirty="0"/>
              <a:t> </a:t>
            </a:r>
            <a:r>
              <a:rPr lang="fi-FI" dirty="0" err="1"/>
              <a:t>with</a:t>
            </a:r>
            <a:r>
              <a:rPr lang="fi-FI" dirty="0"/>
              <a:t> </a:t>
            </a:r>
            <a:r>
              <a:rPr lang="fi-FI" dirty="0" err="1"/>
              <a:t>graphics</a:t>
            </a:r>
            <a:r>
              <a:rPr lang="fi-FI" dirty="0"/>
              <a:t>, </a:t>
            </a:r>
            <a:r>
              <a:rPr lang="fi-FI" dirty="0" err="1"/>
              <a:t>pictures</a:t>
            </a:r>
            <a:r>
              <a:rPr lang="fi-FI" dirty="0"/>
              <a:t>, etc.</a:t>
            </a:r>
          </a:p>
          <a:p>
            <a:r>
              <a:rPr lang="fi-FI" dirty="0" err="1"/>
              <a:t>Do</a:t>
            </a:r>
            <a:r>
              <a:rPr lang="fi-FI" dirty="0"/>
              <a:t> </a:t>
            </a:r>
            <a:r>
              <a:rPr lang="fi-FI" dirty="0" err="1"/>
              <a:t>not</a:t>
            </a:r>
            <a:r>
              <a:rPr lang="fi-FI" dirty="0"/>
              <a:t> </a:t>
            </a:r>
            <a:r>
              <a:rPr lang="fi-FI" dirty="0" err="1"/>
              <a:t>fill</a:t>
            </a:r>
            <a:r>
              <a:rPr lang="fi-FI" dirty="0"/>
              <a:t> </a:t>
            </a:r>
            <a:r>
              <a:rPr lang="fi-FI" dirty="0" err="1"/>
              <a:t>the</a:t>
            </a:r>
            <a:r>
              <a:rPr lang="fi-FI" dirty="0"/>
              <a:t> </a:t>
            </a:r>
            <a:r>
              <a:rPr lang="fi-FI" dirty="0" err="1"/>
              <a:t>slides</a:t>
            </a:r>
            <a:r>
              <a:rPr lang="fi-FI" dirty="0"/>
              <a:t> </a:t>
            </a:r>
            <a:r>
              <a:rPr lang="fi-FI" dirty="0" err="1"/>
              <a:t>with</a:t>
            </a:r>
            <a:r>
              <a:rPr lang="fi-FI" dirty="0"/>
              <a:t> </a:t>
            </a:r>
            <a:r>
              <a:rPr lang="fi-FI" dirty="0" err="1"/>
              <a:t>too</a:t>
            </a:r>
            <a:r>
              <a:rPr lang="fi-FI" dirty="0"/>
              <a:t> </a:t>
            </a:r>
            <a:r>
              <a:rPr lang="fi-FI" dirty="0" err="1"/>
              <a:t>much</a:t>
            </a:r>
            <a:r>
              <a:rPr lang="fi-FI" dirty="0"/>
              <a:t> </a:t>
            </a:r>
            <a:r>
              <a:rPr lang="fi-FI" dirty="0" err="1"/>
              <a:t>text</a:t>
            </a:r>
            <a:r>
              <a:rPr lang="fi-FI" dirty="0"/>
              <a:t>. </a:t>
            </a:r>
            <a:r>
              <a:rPr lang="fi-FI" dirty="0" err="1"/>
              <a:t>Use</a:t>
            </a:r>
            <a:r>
              <a:rPr lang="fi-FI" dirty="0"/>
              <a:t> </a:t>
            </a:r>
            <a:r>
              <a:rPr lang="fi-FI" dirty="0" err="1"/>
              <a:t>large</a:t>
            </a:r>
            <a:r>
              <a:rPr lang="fi-FI" dirty="0"/>
              <a:t>, </a:t>
            </a:r>
            <a:r>
              <a:rPr lang="fi-FI" dirty="0" err="1"/>
              <a:t>simple</a:t>
            </a:r>
            <a:r>
              <a:rPr lang="fi-FI" dirty="0"/>
              <a:t> </a:t>
            </a:r>
            <a:r>
              <a:rPr lang="fi-FI" dirty="0" err="1"/>
              <a:t>images</a:t>
            </a:r>
            <a:r>
              <a:rPr lang="fi-FI" dirty="0"/>
              <a:t> and just a </a:t>
            </a:r>
            <a:r>
              <a:rPr lang="fi-FI" dirty="0" err="1"/>
              <a:t>few</a:t>
            </a:r>
            <a:r>
              <a:rPr lang="fi-FI" dirty="0"/>
              <a:t> </a:t>
            </a:r>
            <a:r>
              <a:rPr lang="fi-FI" dirty="0" err="1"/>
              <a:t>keywords</a:t>
            </a:r>
            <a:r>
              <a:rPr lang="fi-FI" dirty="0"/>
              <a:t> per </a:t>
            </a:r>
            <a:r>
              <a:rPr lang="fi-FI" dirty="0" err="1"/>
              <a:t>slide</a:t>
            </a:r>
            <a:r>
              <a:rPr lang="fi-FI" dirty="0"/>
              <a:t>.</a:t>
            </a:r>
          </a:p>
          <a:p>
            <a:r>
              <a:rPr lang="fi-FI" dirty="0" err="1"/>
              <a:t>Practice</a:t>
            </a:r>
            <a:r>
              <a:rPr lang="fi-FI" dirty="0"/>
              <a:t> </a:t>
            </a:r>
            <a:r>
              <a:rPr lang="fi-FI" dirty="0" err="1"/>
              <a:t>your</a:t>
            </a:r>
            <a:r>
              <a:rPr lang="fi-FI" dirty="0"/>
              <a:t> </a:t>
            </a:r>
            <a:r>
              <a:rPr lang="fi-FI" dirty="0" err="1"/>
              <a:t>presentation</a:t>
            </a:r>
            <a:r>
              <a:rPr lang="fi-FI" dirty="0"/>
              <a:t> </a:t>
            </a:r>
            <a:r>
              <a:rPr lang="fi-FI" dirty="0" err="1"/>
              <a:t>with</a:t>
            </a:r>
            <a:r>
              <a:rPr lang="fi-FI" dirty="0"/>
              <a:t> </a:t>
            </a:r>
            <a:r>
              <a:rPr lang="fi-FI" dirty="0" err="1"/>
              <a:t>the</a:t>
            </a:r>
            <a:r>
              <a:rPr lang="fi-FI" dirty="0"/>
              <a:t> </a:t>
            </a:r>
            <a:r>
              <a:rPr lang="fi-FI" dirty="0" err="1"/>
              <a:t>clock</a:t>
            </a:r>
            <a:r>
              <a:rPr lang="fi-FI" dirty="0"/>
              <a:t> in </a:t>
            </a:r>
            <a:r>
              <a:rPr lang="fi-FI" dirty="0" err="1"/>
              <a:t>advance</a:t>
            </a:r>
            <a:r>
              <a:rPr lang="fi-FI" dirty="0"/>
              <a:t>. Time </a:t>
            </a:r>
            <a:r>
              <a:rPr lang="fi-FI" dirty="0" err="1"/>
              <a:t>limits</a:t>
            </a:r>
            <a:r>
              <a:rPr lang="fi-FI" dirty="0"/>
              <a:t> </a:t>
            </a:r>
            <a:r>
              <a:rPr lang="fi-FI" dirty="0" err="1"/>
              <a:t>are</a:t>
            </a:r>
            <a:r>
              <a:rPr lang="fi-FI" dirty="0"/>
              <a:t> </a:t>
            </a:r>
            <a:r>
              <a:rPr lang="fi-FI" dirty="0" err="1"/>
              <a:t>absolute</a:t>
            </a:r>
            <a:r>
              <a:rPr lang="fi-FI" dirty="0"/>
              <a:t> and </a:t>
            </a:r>
            <a:r>
              <a:rPr lang="fi-FI" dirty="0" err="1"/>
              <a:t>cannot</a:t>
            </a:r>
            <a:r>
              <a:rPr lang="fi-FI" dirty="0"/>
              <a:t> </a:t>
            </a:r>
            <a:r>
              <a:rPr lang="fi-FI" dirty="0" err="1"/>
              <a:t>be</a:t>
            </a:r>
            <a:r>
              <a:rPr lang="fi-FI" dirty="0"/>
              <a:t> </a:t>
            </a:r>
            <a:r>
              <a:rPr lang="fi-FI" dirty="0" err="1"/>
              <a:t>exceeded</a:t>
            </a:r>
            <a:r>
              <a:rPr lang="fi-FI" dirty="0"/>
              <a:t> (1st </a:t>
            </a:r>
            <a:r>
              <a:rPr lang="fi-FI" dirty="0" err="1"/>
              <a:t>funding</a:t>
            </a:r>
            <a:r>
              <a:rPr lang="fi-FI" dirty="0"/>
              <a:t> </a:t>
            </a:r>
            <a:r>
              <a:rPr lang="fi-FI" dirty="0" err="1"/>
              <a:t>round</a:t>
            </a:r>
            <a:r>
              <a:rPr lang="fi-FI" dirty="0"/>
              <a:t>: 5 </a:t>
            </a:r>
            <a:r>
              <a:rPr lang="fi-FI" dirty="0" err="1"/>
              <a:t>minutes</a:t>
            </a:r>
            <a:r>
              <a:rPr lang="fi-FI" dirty="0"/>
              <a:t>. 2nd </a:t>
            </a:r>
            <a:r>
              <a:rPr lang="fi-FI" dirty="0" err="1"/>
              <a:t>funding</a:t>
            </a:r>
            <a:r>
              <a:rPr lang="fi-FI" dirty="0"/>
              <a:t> </a:t>
            </a:r>
            <a:r>
              <a:rPr lang="fi-FI" dirty="0" err="1"/>
              <a:t>round</a:t>
            </a:r>
            <a:r>
              <a:rPr lang="fi-FI" dirty="0"/>
              <a:t>: 5 </a:t>
            </a:r>
            <a:r>
              <a:rPr lang="fi-FI" dirty="0" err="1"/>
              <a:t>minutes</a:t>
            </a:r>
            <a:r>
              <a:rPr lang="fi-FI" dirty="0"/>
              <a:t>).</a:t>
            </a:r>
          </a:p>
          <a:p>
            <a:r>
              <a:rPr lang="fi-FI" dirty="0" err="1"/>
              <a:t>Consider</a:t>
            </a:r>
            <a:r>
              <a:rPr lang="fi-FI" dirty="0"/>
              <a:t> </a:t>
            </a:r>
            <a:r>
              <a:rPr lang="fi-FI" dirty="0" err="1"/>
              <a:t>what</a:t>
            </a:r>
            <a:r>
              <a:rPr lang="fi-FI" dirty="0"/>
              <a:t> </a:t>
            </a:r>
            <a:r>
              <a:rPr lang="fi-FI" dirty="0" err="1"/>
              <a:t>questions</a:t>
            </a:r>
            <a:r>
              <a:rPr lang="fi-FI" dirty="0"/>
              <a:t> </a:t>
            </a:r>
            <a:r>
              <a:rPr lang="fi-FI" dirty="0" err="1"/>
              <a:t>the</a:t>
            </a:r>
            <a:r>
              <a:rPr lang="fi-FI" dirty="0"/>
              <a:t> jury </a:t>
            </a:r>
            <a:r>
              <a:rPr lang="fi-FI" dirty="0" err="1"/>
              <a:t>might</a:t>
            </a:r>
            <a:r>
              <a:rPr lang="fi-FI" dirty="0"/>
              <a:t> </a:t>
            </a:r>
            <a:r>
              <a:rPr lang="fi-FI" dirty="0" err="1"/>
              <a:t>have</a:t>
            </a:r>
            <a:r>
              <a:rPr lang="fi-FI" dirty="0"/>
              <a:t> for </a:t>
            </a:r>
            <a:r>
              <a:rPr lang="fi-FI" dirty="0" err="1"/>
              <a:t>you</a:t>
            </a:r>
            <a:r>
              <a:rPr lang="fi-FI" dirty="0"/>
              <a:t>.</a:t>
            </a:r>
          </a:p>
        </p:txBody>
      </p:sp>
    </p:spTree>
    <p:extLst>
      <p:ext uri="{BB962C8B-B14F-4D97-AF65-F5344CB8AC3E}">
        <p14:creationId xmlns:p14="http://schemas.microsoft.com/office/powerpoint/2010/main" val="2145226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967B-968E-4EC5-9780-D463DCCA195C}"/>
              </a:ext>
            </a:extLst>
          </p:cNvPr>
          <p:cNvSpPr>
            <a:spLocks noGrp="1"/>
          </p:cNvSpPr>
          <p:nvPr>
            <p:ph type="title"/>
          </p:nvPr>
        </p:nvSpPr>
        <p:spPr/>
        <p:txBody>
          <a:bodyPr/>
          <a:lstStyle/>
          <a:p>
            <a:r>
              <a:rPr lang="fi-FI" dirty="0" err="1"/>
              <a:t>Remember</a:t>
            </a:r>
            <a:r>
              <a:rPr lang="fi-FI" dirty="0"/>
              <a:t> </a:t>
            </a:r>
            <a:r>
              <a:rPr lang="fi-FI" dirty="0" err="1"/>
              <a:t>also</a:t>
            </a:r>
            <a:r>
              <a:rPr lang="fi-FI" dirty="0"/>
              <a:t>:</a:t>
            </a:r>
          </a:p>
        </p:txBody>
      </p:sp>
      <p:sp>
        <p:nvSpPr>
          <p:cNvPr id="3" name="Content Placeholder 2">
            <a:extLst>
              <a:ext uri="{FF2B5EF4-FFF2-40B4-BE49-F238E27FC236}">
                <a16:creationId xmlns:a16="http://schemas.microsoft.com/office/drawing/2014/main" id="{85458ABB-F401-4A7A-87FE-7BE160181D5E}"/>
              </a:ext>
            </a:extLst>
          </p:cNvPr>
          <p:cNvSpPr>
            <a:spLocks noGrp="1"/>
          </p:cNvSpPr>
          <p:nvPr>
            <p:ph idx="1"/>
          </p:nvPr>
        </p:nvSpPr>
        <p:spPr>
          <a:xfrm>
            <a:off x="721894" y="1825625"/>
            <a:ext cx="10631905" cy="4351338"/>
          </a:xfrm>
        </p:spPr>
        <p:txBody>
          <a:bodyPr/>
          <a:lstStyle/>
          <a:p>
            <a:r>
              <a:rPr lang="fi-FI" dirty="0" err="1"/>
              <a:t>The</a:t>
            </a:r>
            <a:r>
              <a:rPr lang="fi-FI" dirty="0"/>
              <a:t> team </a:t>
            </a:r>
            <a:r>
              <a:rPr lang="fi-FI" dirty="0" err="1"/>
              <a:t>must</a:t>
            </a:r>
            <a:r>
              <a:rPr lang="fi-FI" dirty="0"/>
              <a:t> </a:t>
            </a:r>
            <a:r>
              <a:rPr lang="fi-FI" dirty="0" err="1"/>
              <a:t>have</a:t>
            </a:r>
            <a:r>
              <a:rPr lang="fi-FI" dirty="0"/>
              <a:t> at </a:t>
            </a:r>
            <a:r>
              <a:rPr lang="fi-FI" dirty="0" err="1"/>
              <a:t>least</a:t>
            </a:r>
            <a:r>
              <a:rPr lang="fi-FI" dirty="0"/>
              <a:t> 2 </a:t>
            </a:r>
            <a:r>
              <a:rPr lang="fi-FI" dirty="0" err="1"/>
              <a:t>people</a:t>
            </a:r>
            <a:r>
              <a:rPr lang="fi-FI" dirty="0"/>
              <a:t>, of </a:t>
            </a:r>
            <a:r>
              <a:rPr lang="fi-FI" dirty="0" err="1"/>
              <a:t>whom</a:t>
            </a:r>
            <a:r>
              <a:rPr lang="fi-FI" dirty="0"/>
              <a:t> at </a:t>
            </a:r>
            <a:r>
              <a:rPr lang="fi-FI" dirty="0" err="1"/>
              <a:t>least</a:t>
            </a:r>
            <a:r>
              <a:rPr lang="fi-FI" dirty="0"/>
              <a:t> </a:t>
            </a:r>
            <a:r>
              <a:rPr lang="fi-FI" dirty="0" err="1"/>
              <a:t>one</a:t>
            </a:r>
            <a:r>
              <a:rPr lang="fi-FI" dirty="0"/>
              <a:t> </a:t>
            </a:r>
            <a:r>
              <a:rPr lang="fi-FI" dirty="0" err="1"/>
              <a:t>must</a:t>
            </a:r>
            <a:r>
              <a:rPr lang="fi-FI" dirty="0"/>
              <a:t> </a:t>
            </a:r>
            <a:r>
              <a:rPr lang="fi-FI" dirty="0" err="1"/>
              <a:t>be</a:t>
            </a:r>
            <a:r>
              <a:rPr lang="fi-FI" dirty="0"/>
              <a:t> a UEF, Savonia </a:t>
            </a:r>
            <a:r>
              <a:rPr lang="fi-FI" dirty="0" err="1"/>
              <a:t>or</a:t>
            </a:r>
            <a:r>
              <a:rPr lang="fi-FI" dirty="0"/>
              <a:t> </a:t>
            </a:r>
            <a:r>
              <a:rPr lang="fi-FI" dirty="0" err="1"/>
              <a:t>Sakky</a:t>
            </a:r>
            <a:r>
              <a:rPr lang="fi-FI" dirty="0"/>
              <a:t> </a:t>
            </a:r>
            <a:r>
              <a:rPr lang="fi-FI" dirty="0" err="1"/>
              <a:t>student</a:t>
            </a:r>
            <a:r>
              <a:rPr lang="fi-FI" dirty="0"/>
              <a:t>, alumni </a:t>
            </a:r>
            <a:r>
              <a:rPr lang="fi-FI" dirty="0" err="1"/>
              <a:t>or</a:t>
            </a:r>
            <a:r>
              <a:rPr lang="fi-FI" dirty="0"/>
              <a:t> </a:t>
            </a:r>
            <a:r>
              <a:rPr lang="fi-FI" dirty="0" err="1"/>
              <a:t>staff</a:t>
            </a:r>
            <a:r>
              <a:rPr lang="fi-FI" dirty="0"/>
              <a:t> </a:t>
            </a:r>
            <a:r>
              <a:rPr lang="fi-FI" dirty="0" err="1"/>
              <a:t>member</a:t>
            </a:r>
            <a:r>
              <a:rPr lang="fi-FI" dirty="0"/>
              <a:t>.</a:t>
            </a:r>
          </a:p>
          <a:p>
            <a:r>
              <a:rPr lang="fi-FI" dirty="0" err="1"/>
              <a:t>The</a:t>
            </a:r>
            <a:r>
              <a:rPr lang="fi-FI" dirty="0"/>
              <a:t> idea </a:t>
            </a:r>
            <a:r>
              <a:rPr lang="fi-FI" dirty="0" err="1"/>
              <a:t>must</a:t>
            </a:r>
            <a:r>
              <a:rPr lang="fi-FI" dirty="0"/>
              <a:t> </a:t>
            </a:r>
            <a:r>
              <a:rPr lang="fi-FI" dirty="0" err="1"/>
              <a:t>not</a:t>
            </a:r>
            <a:r>
              <a:rPr lang="fi-FI" dirty="0"/>
              <a:t> </a:t>
            </a:r>
            <a:r>
              <a:rPr lang="fi-FI" dirty="0" err="1"/>
              <a:t>be</a:t>
            </a:r>
            <a:r>
              <a:rPr lang="fi-FI" dirty="0"/>
              <a:t> </a:t>
            </a:r>
            <a:r>
              <a:rPr lang="fi-FI" dirty="0" err="1"/>
              <a:t>aimed</a:t>
            </a:r>
            <a:r>
              <a:rPr lang="fi-FI" dirty="0"/>
              <a:t> at </a:t>
            </a:r>
            <a:r>
              <a:rPr lang="fi-FI" dirty="0" err="1"/>
              <a:t>advancing</a:t>
            </a:r>
            <a:r>
              <a:rPr lang="fi-FI" dirty="0"/>
              <a:t> an </a:t>
            </a:r>
            <a:r>
              <a:rPr lang="fi-FI" dirty="0" err="1"/>
              <a:t>existing</a:t>
            </a:r>
            <a:r>
              <a:rPr lang="fi-FI" dirty="0"/>
              <a:t> </a:t>
            </a:r>
            <a:r>
              <a:rPr lang="fi-FI" dirty="0" err="1"/>
              <a:t>company</a:t>
            </a:r>
            <a:r>
              <a:rPr lang="fi-FI" dirty="0"/>
              <a:t>, i.e., </a:t>
            </a:r>
            <a:r>
              <a:rPr lang="fi-FI" dirty="0" err="1"/>
              <a:t>one</a:t>
            </a:r>
            <a:r>
              <a:rPr lang="fi-FI" dirty="0"/>
              <a:t> </a:t>
            </a:r>
            <a:r>
              <a:rPr lang="fi-FI" dirty="0" err="1"/>
              <a:t>cannot</a:t>
            </a:r>
            <a:r>
              <a:rPr lang="fi-FI" dirty="0"/>
              <a:t> </a:t>
            </a:r>
            <a:r>
              <a:rPr lang="fi-FI" dirty="0" err="1"/>
              <a:t>plan</a:t>
            </a:r>
            <a:r>
              <a:rPr lang="fi-FI" dirty="0"/>
              <a:t> to </a:t>
            </a:r>
            <a:r>
              <a:rPr lang="fi-FI" dirty="0" err="1"/>
              <a:t>sell</a:t>
            </a:r>
            <a:r>
              <a:rPr lang="fi-FI" dirty="0"/>
              <a:t> </a:t>
            </a:r>
            <a:r>
              <a:rPr lang="fi-FI" dirty="0" err="1"/>
              <a:t>the</a:t>
            </a:r>
            <a:r>
              <a:rPr lang="fi-FI" dirty="0"/>
              <a:t> </a:t>
            </a:r>
            <a:r>
              <a:rPr lang="fi-FI" dirty="0" err="1"/>
              <a:t>developed</a:t>
            </a:r>
            <a:r>
              <a:rPr lang="fi-FI" dirty="0"/>
              <a:t> </a:t>
            </a:r>
            <a:r>
              <a:rPr lang="fi-FI" dirty="0" err="1"/>
              <a:t>draft</a:t>
            </a:r>
            <a:r>
              <a:rPr lang="fi-FI" dirty="0"/>
              <a:t> idea to a 3rd party </a:t>
            </a:r>
            <a:r>
              <a:rPr lang="fi-FI" dirty="0" err="1"/>
              <a:t>company</a:t>
            </a:r>
            <a:r>
              <a:rPr lang="fi-FI" dirty="0"/>
              <a:t>.</a:t>
            </a:r>
          </a:p>
          <a:p>
            <a:r>
              <a:rPr lang="fi-FI" dirty="0"/>
              <a:t>In </a:t>
            </a:r>
            <a:r>
              <a:rPr lang="fi-FI" dirty="0" err="1"/>
              <a:t>the</a:t>
            </a:r>
            <a:r>
              <a:rPr lang="fi-FI" dirty="0"/>
              <a:t> </a:t>
            </a:r>
            <a:r>
              <a:rPr lang="fi-FI" dirty="0" err="1"/>
              <a:t>first</a:t>
            </a:r>
            <a:r>
              <a:rPr lang="fi-FI" dirty="0"/>
              <a:t> </a:t>
            </a:r>
            <a:r>
              <a:rPr lang="fi-FI" dirty="0" err="1"/>
              <a:t>application</a:t>
            </a:r>
            <a:r>
              <a:rPr lang="fi-FI" dirty="0"/>
              <a:t> </a:t>
            </a:r>
            <a:r>
              <a:rPr lang="fi-FI" dirty="0" err="1"/>
              <a:t>round</a:t>
            </a:r>
            <a:r>
              <a:rPr lang="fi-FI" dirty="0"/>
              <a:t>, </a:t>
            </a:r>
            <a:r>
              <a:rPr lang="fi-FI" dirty="0" err="1"/>
              <a:t>the</a:t>
            </a:r>
            <a:r>
              <a:rPr lang="fi-FI" dirty="0"/>
              <a:t> </a:t>
            </a:r>
            <a:r>
              <a:rPr lang="fi-FI" dirty="0" err="1"/>
              <a:t>company</a:t>
            </a:r>
            <a:r>
              <a:rPr lang="fi-FI" dirty="0"/>
              <a:t> </a:t>
            </a:r>
            <a:r>
              <a:rPr lang="fi-FI" dirty="0" err="1"/>
              <a:t>may</a:t>
            </a:r>
            <a:r>
              <a:rPr lang="fi-FI" dirty="0"/>
              <a:t> </a:t>
            </a:r>
            <a:r>
              <a:rPr lang="fi-FI" dirty="0" err="1"/>
              <a:t>already</a:t>
            </a:r>
            <a:r>
              <a:rPr lang="fi-FI" dirty="0"/>
              <a:t> </a:t>
            </a:r>
            <a:r>
              <a:rPr lang="fi-FI" dirty="0" err="1"/>
              <a:t>be</a:t>
            </a:r>
            <a:r>
              <a:rPr lang="fi-FI" dirty="0"/>
              <a:t> </a:t>
            </a:r>
            <a:r>
              <a:rPr lang="fi-FI" dirty="0" err="1"/>
              <a:t>established</a:t>
            </a:r>
            <a:r>
              <a:rPr lang="fi-FI" dirty="0"/>
              <a:t>, </a:t>
            </a:r>
            <a:r>
              <a:rPr lang="fi-FI" dirty="0" err="1"/>
              <a:t>but</a:t>
            </a:r>
            <a:r>
              <a:rPr lang="fi-FI" dirty="0"/>
              <a:t> it </a:t>
            </a:r>
            <a:r>
              <a:rPr lang="fi-FI" dirty="0" err="1"/>
              <a:t>must</a:t>
            </a:r>
            <a:r>
              <a:rPr lang="fi-FI" dirty="0"/>
              <a:t> </a:t>
            </a:r>
            <a:r>
              <a:rPr lang="fi-FI" dirty="0" err="1"/>
              <a:t>not</a:t>
            </a:r>
            <a:r>
              <a:rPr lang="fi-FI" dirty="0"/>
              <a:t> </a:t>
            </a:r>
            <a:r>
              <a:rPr lang="fi-FI" dirty="0" err="1"/>
              <a:t>have</a:t>
            </a:r>
            <a:r>
              <a:rPr lang="fi-FI" dirty="0"/>
              <a:t> </a:t>
            </a:r>
            <a:r>
              <a:rPr lang="fi-FI" dirty="0" err="1"/>
              <a:t>any</a:t>
            </a:r>
            <a:r>
              <a:rPr lang="fi-FI" dirty="0"/>
              <a:t> </a:t>
            </a:r>
            <a:r>
              <a:rPr lang="fi-FI" dirty="0" err="1"/>
              <a:t>turnover</a:t>
            </a:r>
            <a:r>
              <a:rPr lang="fi-FI" dirty="0"/>
              <a:t>.</a:t>
            </a:r>
          </a:p>
          <a:p>
            <a:r>
              <a:rPr lang="fi-FI" dirty="0" err="1"/>
              <a:t>When</a:t>
            </a:r>
            <a:r>
              <a:rPr lang="fi-FI" dirty="0"/>
              <a:t> </a:t>
            </a:r>
            <a:r>
              <a:rPr lang="fi-FI" dirty="0" err="1"/>
              <a:t>applying</a:t>
            </a:r>
            <a:r>
              <a:rPr lang="fi-FI" dirty="0"/>
              <a:t> for </a:t>
            </a:r>
            <a:r>
              <a:rPr lang="fi-FI" dirty="0" err="1"/>
              <a:t>further</a:t>
            </a:r>
            <a:r>
              <a:rPr lang="fi-FI" dirty="0"/>
              <a:t> </a:t>
            </a:r>
            <a:r>
              <a:rPr lang="fi-FI" dirty="0" err="1"/>
              <a:t>funding</a:t>
            </a:r>
            <a:r>
              <a:rPr lang="fi-FI" dirty="0"/>
              <a:t> (2nd </a:t>
            </a:r>
            <a:r>
              <a:rPr lang="fi-FI" dirty="0" err="1"/>
              <a:t>Draft</a:t>
            </a:r>
            <a:r>
              <a:rPr lang="fi-FI" dirty="0"/>
              <a:t> </a:t>
            </a:r>
            <a:r>
              <a:rPr lang="fi-FI" dirty="0" err="1"/>
              <a:t>round</a:t>
            </a:r>
            <a:r>
              <a:rPr lang="fi-FI" dirty="0"/>
              <a:t>) </a:t>
            </a:r>
            <a:r>
              <a:rPr lang="fi-FI" dirty="0" err="1"/>
              <a:t>turnover</a:t>
            </a:r>
            <a:r>
              <a:rPr lang="fi-FI" dirty="0"/>
              <a:t> </a:t>
            </a:r>
            <a:r>
              <a:rPr lang="fi-FI" dirty="0" err="1"/>
              <a:t>can</a:t>
            </a:r>
            <a:r>
              <a:rPr lang="fi-FI" dirty="0"/>
              <a:t> </a:t>
            </a:r>
            <a:r>
              <a:rPr lang="fi-FI" dirty="0" err="1"/>
              <a:t>be</a:t>
            </a:r>
            <a:r>
              <a:rPr lang="fi-FI" dirty="0"/>
              <a:t> </a:t>
            </a:r>
            <a:r>
              <a:rPr lang="fi-FI" dirty="0" err="1"/>
              <a:t>already</a:t>
            </a:r>
            <a:r>
              <a:rPr lang="fi-FI" dirty="0"/>
              <a:t> made, </a:t>
            </a:r>
            <a:r>
              <a:rPr lang="fi-FI" dirty="0" err="1"/>
              <a:t>but</a:t>
            </a:r>
            <a:r>
              <a:rPr lang="fi-FI" dirty="0"/>
              <a:t> it is </a:t>
            </a:r>
            <a:r>
              <a:rPr lang="fi-FI" dirty="0" err="1"/>
              <a:t>not</a:t>
            </a:r>
            <a:r>
              <a:rPr lang="fi-FI" dirty="0"/>
              <a:t> a </a:t>
            </a:r>
            <a:r>
              <a:rPr lang="fi-FI" dirty="0" err="1"/>
              <a:t>prerequisite</a:t>
            </a:r>
            <a:r>
              <a:rPr lang="fi-FI" dirty="0"/>
              <a:t> for </a:t>
            </a:r>
            <a:r>
              <a:rPr lang="fi-FI" dirty="0" err="1"/>
              <a:t>receiving</a:t>
            </a:r>
            <a:r>
              <a:rPr lang="fi-FI" dirty="0"/>
              <a:t> </a:t>
            </a:r>
            <a:r>
              <a:rPr lang="fi-FI" dirty="0" err="1"/>
              <a:t>funding</a:t>
            </a:r>
            <a:r>
              <a:rPr lang="fi-FI" dirty="0"/>
              <a:t>.</a:t>
            </a:r>
          </a:p>
        </p:txBody>
      </p:sp>
    </p:spTree>
    <p:extLst>
      <p:ext uri="{BB962C8B-B14F-4D97-AF65-F5344CB8AC3E}">
        <p14:creationId xmlns:p14="http://schemas.microsoft.com/office/powerpoint/2010/main" val="1446904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009AC-957F-4313-B6C6-4B8306EC84A4}"/>
              </a:ext>
            </a:extLst>
          </p:cNvPr>
          <p:cNvSpPr>
            <a:spLocks noGrp="1"/>
          </p:cNvSpPr>
          <p:nvPr>
            <p:ph type="title"/>
          </p:nvPr>
        </p:nvSpPr>
        <p:spPr/>
        <p:txBody>
          <a:bodyPr/>
          <a:lstStyle/>
          <a:p>
            <a:r>
              <a:rPr lang="fi-FI" dirty="0"/>
              <a:t>INSTRUCTIONS: </a:t>
            </a:r>
            <a:r>
              <a:rPr lang="fi-FI" dirty="0" err="1"/>
              <a:t>Good</a:t>
            </a:r>
            <a:r>
              <a:rPr lang="fi-FI" dirty="0"/>
              <a:t> and </a:t>
            </a:r>
            <a:r>
              <a:rPr lang="fi-FI" dirty="0" err="1"/>
              <a:t>bad</a:t>
            </a:r>
            <a:r>
              <a:rPr lang="fi-FI" dirty="0"/>
              <a:t> </a:t>
            </a:r>
            <a:r>
              <a:rPr lang="fi-FI" dirty="0" err="1"/>
              <a:t>slide</a:t>
            </a:r>
            <a:endParaRPr lang="fi-FI" dirty="0"/>
          </a:p>
        </p:txBody>
      </p:sp>
      <p:sp>
        <p:nvSpPr>
          <p:cNvPr id="4" name="Sisällön paikkamerkki 10">
            <a:extLst>
              <a:ext uri="{FF2B5EF4-FFF2-40B4-BE49-F238E27FC236}">
                <a16:creationId xmlns:a16="http://schemas.microsoft.com/office/drawing/2014/main" id="{3FD4139E-2A9E-4615-8A25-C89D9A05EFC4}"/>
              </a:ext>
            </a:extLst>
          </p:cNvPr>
          <p:cNvSpPr>
            <a:spLocks noGrp="1"/>
          </p:cNvSpPr>
          <p:nvPr>
            <p:ph idx="1"/>
          </p:nvPr>
        </p:nvSpPr>
        <p:spPr>
          <a:xfrm>
            <a:off x="1388378" y="2241432"/>
            <a:ext cx="3991708" cy="3313113"/>
          </a:xfrm>
        </p:spPr>
        <p:txBody>
          <a:bodyPr>
            <a:normAutofit fontScale="47500" lnSpcReduction="20000"/>
          </a:bodyPr>
          <a:lstStyle/>
          <a:p>
            <a:pPr marL="0" indent="0">
              <a:buNone/>
            </a:pPr>
            <a:r>
              <a:rPr lang="en-US" i="1" dirty="0" err="1"/>
              <a:t>Grassboard</a:t>
            </a:r>
            <a:r>
              <a:rPr lang="en-US" i="1" dirty="0"/>
              <a:t> is a wide and flat pot, which is installed on top of the dashboard inside a car. Durable air-purifying plants species are growing in the pot. These plants capture the impurities. Plants get all of the light they need through the windshield. Driver needs to water the plants once every week. Small (sun powered) fans direct the air flow through the </a:t>
            </a:r>
            <a:r>
              <a:rPr lang="en-US" i="1" dirty="0" err="1"/>
              <a:t>Grassboard</a:t>
            </a:r>
            <a:r>
              <a:rPr lang="en-US" i="1" dirty="0"/>
              <a:t>. </a:t>
            </a:r>
            <a:endParaRPr lang="en-US" dirty="0"/>
          </a:p>
          <a:p>
            <a:pPr marL="0" indent="0">
              <a:buNone/>
            </a:pPr>
            <a:endParaRPr lang="en-US" i="1" dirty="0"/>
          </a:p>
          <a:p>
            <a:pPr marL="0" indent="0">
              <a:buNone/>
            </a:pPr>
            <a:r>
              <a:rPr lang="en-US" i="1" dirty="0"/>
              <a:t>Process:</a:t>
            </a:r>
            <a:endParaRPr lang="en-US" dirty="0"/>
          </a:p>
          <a:p>
            <a:pPr marL="0" indent="0">
              <a:buNone/>
            </a:pPr>
            <a:r>
              <a:rPr lang="en-US" i="1" dirty="0"/>
              <a:t>1. Customer orders the </a:t>
            </a:r>
            <a:r>
              <a:rPr lang="en-US" i="1" dirty="0" err="1"/>
              <a:t>Grassboard</a:t>
            </a:r>
            <a:r>
              <a:rPr lang="en-US" i="1" dirty="0"/>
              <a:t> online,</a:t>
            </a:r>
            <a:endParaRPr lang="en-US" dirty="0"/>
          </a:p>
          <a:p>
            <a:pPr marL="0" indent="0">
              <a:buNone/>
            </a:pPr>
            <a:r>
              <a:rPr lang="en-US" i="1" dirty="0"/>
              <a:t>2. installs it,</a:t>
            </a:r>
            <a:endParaRPr lang="en-US" dirty="0"/>
          </a:p>
          <a:p>
            <a:pPr marL="0" indent="0">
              <a:buNone/>
            </a:pPr>
            <a:r>
              <a:rPr lang="en-US" i="1" dirty="0"/>
              <a:t>3. waters the growing medium, which includes the seeds and</a:t>
            </a:r>
            <a:endParaRPr lang="en-US" dirty="0"/>
          </a:p>
          <a:p>
            <a:pPr marL="0" indent="0">
              <a:buNone/>
            </a:pPr>
            <a:r>
              <a:rPr lang="en-US" i="1" dirty="0"/>
              <a:t>4. waits for few weeks for the plants to starts growing,</a:t>
            </a:r>
            <a:endParaRPr lang="en-US" dirty="0"/>
          </a:p>
          <a:p>
            <a:pPr marL="0" indent="0">
              <a:buNone/>
            </a:pPr>
            <a:r>
              <a:rPr lang="en-US" i="1" dirty="0"/>
              <a:t>5. water is added once a week.</a:t>
            </a:r>
            <a:endParaRPr lang="en-US" dirty="0"/>
          </a:p>
          <a:p>
            <a:endParaRPr lang="en-US" dirty="0"/>
          </a:p>
        </p:txBody>
      </p:sp>
      <p:pic>
        <p:nvPicPr>
          <p:cNvPr id="5" name="Picture 4" descr="https://lh4.googleusercontent.com/FV304_ZbxAuGMmvmgBmq7umC-29eIePsJUvAyKQeJ6gSFfldI4K1jb5U_vVUdvPsyUEwDAYRrUK-BOoZvcy1i68swXIQHpVIfIJNRAMJ0VjXNV_s4YdL=w1175">
            <a:extLst>
              <a:ext uri="{FF2B5EF4-FFF2-40B4-BE49-F238E27FC236}">
                <a16:creationId xmlns:a16="http://schemas.microsoft.com/office/drawing/2014/main" id="{AC099B7A-194A-4CBE-A422-33B982A61C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2877" y="3032965"/>
            <a:ext cx="3945729" cy="2050928"/>
          </a:xfrm>
          <a:prstGeom prst="rect">
            <a:avLst/>
          </a:prstGeom>
          <a:noFill/>
          <a:extLst>
            <a:ext uri="{909E8E84-426E-40DD-AFC4-6F175D3DCCD1}">
              <a14:hiddenFill xmlns:a14="http://schemas.microsoft.com/office/drawing/2010/main">
                <a:solidFill>
                  <a:srgbClr val="FFFFFF"/>
                </a:solidFill>
              </a14:hiddenFill>
            </a:ext>
          </a:extLst>
        </p:spPr>
      </p:pic>
      <p:sp>
        <p:nvSpPr>
          <p:cNvPr id="6" name="Suorakulmio 11">
            <a:extLst>
              <a:ext uri="{FF2B5EF4-FFF2-40B4-BE49-F238E27FC236}">
                <a16:creationId xmlns:a16="http://schemas.microsoft.com/office/drawing/2014/main" id="{D28BE6E0-B420-458B-9200-9F114959F4BA}"/>
              </a:ext>
            </a:extLst>
          </p:cNvPr>
          <p:cNvSpPr/>
          <p:nvPr/>
        </p:nvSpPr>
        <p:spPr>
          <a:xfrm rot="2368912">
            <a:off x="722465" y="3467247"/>
            <a:ext cx="4672553" cy="501162"/>
          </a:xfrm>
          <a:prstGeom prst="rect">
            <a:avLst/>
          </a:prstGeom>
          <a:solidFill>
            <a:srgbClr val="FF0000">
              <a:alpha val="27059"/>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uorakulmio 14">
            <a:extLst>
              <a:ext uri="{FF2B5EF4-FFF2-40B4-BE49-F238E27FC236}">
                <a16:creationId xmlns:a16="http://schemas.microsoft.com/office/drawing/2014/main" id="{350A1197-7EF5-48A9-8FED-4D67AA6FF311}"/>
              </a:ext>
            </a:extLst>
          </p:cNvPr>
          <p:cNvSpPr/>
          <p:nvPr/>
        </p:nvSpPr>
        <p:spPr>
          <a:xfrm rot="7981048">
            <a:off x="874865" y="3619647"/>
            <a:ext cx="4672553" cy="501162"/>
          </a:xfrm>
          <a:prstGeom prst="rect">
            <a:avLst/>
          </a:prstGeom>
          <a:solidFill>
            <a:srgbClr val="FF0000">
              <a:alpha val="27059"/>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D6D2736-EA7F-4CD5-8221-C0FDC11C8E98}"/>
              </a:ext>
            </a:extLst>
          </p:cNvPr>
          <p:cNvSpPr txBox="1"/>
          <p:nvPr/>
        </p:nvSpPr>
        <p:spPr>
          <a:xfrm>
            <a:off x="2746109" y="6058108"/>
            <a:ext cx="583173" cy="369332"/>
          </a:xfrm>
          <a:prstGeom prst="rect">
            <a:avLst/>
          </a:prstGeom>
          <a:noFill/>
        </p:spPr>
        <p:txBody>
          <a:bodyPr wrap="none" rtlCol="0">
            <a:spAutoFit/>
          </a:bodyPr>
          <a:lstStyle/>
          <a:p>
            <a:r>
              <a:rPr lang="fi-FI" dirty="0"/>
              <a:t>BAD</a:t>
            </a:r>
          </a:p>
        </p:txBody>
      </p:sp>
      <p:sp>
        <p:nvSpPr>
          <p:cNvPr id="9" name="TextBox 8">
            <a:extLst>
              <a:ext uri="{FF2B5EF4-FFF2-40B4-BE49-F238E27FC236}">
                <a16:creationId xmlns:a16="http://schemas.microsoft.com/office/drawing/2014/main" id="{33C27247-D5C8-4645-8028-835334C69806}"/>
              </a:ext>
            </a:extLst>
          </p:cNvPr>
          <p:cNvSpPr txBox="1"/>
          <p:nvPr/>
        </p:nvSpPr>
        <p:spPr>
          <a:xfrm>
            <a:off x="8751085" y="5956170"/>
            <a:ext cx="777777" cy="369332"/>
          </a:xfrm>
          <a:prstGeom prst="rect">
            <a:avLst/>
          </a:prstGeom>
          <a:noFill/>
        </p:spPr>
        <p:txBody>
          <a:bodyPr wrap="none" rtlCol="0">
            <a:spAutoFit/>
          </a:bodyPr>
          <a:lstStyle/>
          <a:p>
            <a:r>
              <a:rPr lang="fi-FI" dirty="0"/>
              <a:t>GOOD</a:t>
            </a:r>
          </a:p>
        </p:txBody>
      </p:sp>
      <p:sp>
        <p:nvSpPr>
          <p:cNvPr id="10" name="TextBox 9">
            <a:extLst>
              <a:ext uri="{FF2B5EF4-FFF2-40B4-BE49-F238E27FC236}">
                <a16:creationId xmlns:a16="http://schemas.microsoft.com/office/drawing/2014/main" id="{2E9315D0-8089-45BC-98D9-7C26FBAF8A71}"/>
              </a:ext>
            </a:extLst>
          </p:cNvPr>
          <p:cNvSpPr txBox="1"/>
          <p:nvPr/>
        </p:nvSpPr>
        <p:spPr>
          <a:xfrm>
            <a:off x="7510912" y="2241432"/>
            <a:ext cx="2311980" cy="369332"/>
          </a:xfrm>
          <a:prstGeom prst="rect">
            <a:avLst/>
          </a:prstGeom>
          <a:noFill/>
        </p:spPr>
        <p:txBody>
          <a:bodyPr wrap="none" rtlCol="0">
            <a:spAutoFit/>
          </a:bodyPr>
          <a:lstStyle/>
          <a:p>
            <a:r>
              <a:rPr lang="fi-FI" dirty="0" err="1"/>
              <a:t>Grassboard</a:t>
            </a:r>
            <a:r>
              <a:rPr lang="fi-FI" dirty="0"/>
              <a:t> air-</a:t>
            </a:r>
            <a:r>
              <a:rPr lang="fi-FI" dirty="0" err="1"/>
              <a:t>purifier</a:t>
            </a:r>
            <a:endParaRPr lang="fi-FI" dirty="0"/>
          </a:p>
        </p:txBody>
      </p:sp>
    </p:spTree>
    <p:extLst>
      <p:ext uri="{BB962C8B-B14F-4D97-AF65-F5344CB8AC3E}">
        <p14:creationId xmlns:p14="http://schemas.microsoft.com/office/powerpoint/2010/main" val="47594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6F5EB-5B31-0042-9B0E-B621EB4306B9}"/>
              </a:ext>
            </a:extLst>
          </p:cNvPr>
          <p:cNvSpPr>
            <a:spLocks noGrp="1"/>
          </p:cNvSpPr>
          <p:nvPr>
            <p:ph type="title"/>
          </p:nvPr>
        </p:nvSpPr>
        <p:spPr/>
        <p:txBody>
          <a:bodyPr/>
          <a:lstStyle/>
          <a:p>
            <a:r>
              <a:rPr lang="en-FI" dirty="0"/>
              <a:t>Problem</a:t>
            </a:r>
          </a:p>
        </p:txBody>
      </p:sp>
      <p:sp>
        <p:nvSpPr>
          <p:cNvPr id="3" name="Content Placeholder 2">
            <a:extLst>
              <a:ext uri="{FF2B5EF4-FFF2-40B4-BE49-F238E27FC236}">
                <a16:creationId xmlns:a16="http://schemas.microsoft.com/office/drawing/2014/main" id="{B793BEB5-0437-2340-977D-946DF9396FB7}"/>
              </a:ext>
            </a:extLst>
          </p:cNvPr>
          <p:cNvSpPr>
            <a:spLocks noGrp="1"/>
          </p:cNvSpPr>
          <p:nvPr>
            <p:ph idx="1"/>
          </p:nvPr>
        </p:nvSpPr>
        <p:spPr/>
        <p:txBody>
          <a:bodyPr>
            <a:normAutofit/>
          </a:bodyPr>
          <a:lstStyle/>
          <a:p>
            <a:r>
              <a:rPr lang="en-GB" dirty="0"/>
              <a:t>Describe here a general problem in the market or in the world that your product or service solves.</a:t>
            </a:r>
          </a:p>
          <a:p>
            <a:r>
              <a:rPr lang="en-GB" dirty="0"/>
              <a:t>It can also be a need or challenge that your target customers face.</a:t>
            </a:r>
          </a:p>
          <a:p>
            <a:r>
              <a:rPr lang="en-GB" dirty="0"/>
              <a:t>Who has the problem you aim to solve and how big is it?</a:t>
            </a:r>
          </a:p>
          <a:p>
            <a:r>
              <a:rPr lang="en-GB" dirty="0"/>
              <a:t>Do not describe your product here yet.</a:t>
            </a:r>
          </a:p>
        </p:txBody>
      </p:sp>
    </p:spTree>
    <p:extLst>
      <p:ext uri="{BB962C8B-B14F-4D97-AF65-F5344CB8AC3E}">
        <p14:creationId xmlns:p14="http://schemas.microsoft.com/office/powerpoint/2010/main" val="260777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5CCB-FDE0-D842-84B9-37C4EC0451DF}"/>
              </a:ext>
            </a:extLst>
          </p:cNvPr>
          <p:cNvSpPr>
            <a:spLocks noGrp="1"/>
          </p:cNvSpPr>
          <p:nvPr>
            <p:ph type="title"/>
          </p:nvPr>
        </p:nvSpPr>
        <p:spPr/>
        <p:txBody>
          <a:bodyPr/>
          <a:lstStyle/>
          <a:p>
            <a:r>
              <a:rPr lang="en-FI" dirty="0"/>
              <a:t>Solution</a:t>
            </a:r>
          </a:p>
        </p:txBody>
      </p:sp>
      <p:sp>
        <p:nvSpPr>
          <p:cNvPr id="3" name="Content Placeholder 2">
            <a:extLst>
              <a:ext uri="{FF2B5EF4-FFF2-40B4-BE49-F238E27FC236}">
                <a16:creationId xmlns:a16="http://schemas.microsoft.com/office/drawing/2014/main" id="{85573542-FB65-9E4C-BCBF-70BD319CB8F4}"/>
              </a:ext>
            </a:extLst>
          </p:cNvPr>
          <p:cNvSpPr>
            <a:spLocks noGrp="1"/>
          </p:cNvSpPr>
          <p:nvPr>
            <p:ph idx="1"/>
          </p:nvPr>
        </p:nvSpPr>
        <p:spPr/>
        <p:txBody>
          <a:bodyPr>
            <a:normAutofit/>
          </a:bodyPr>
          <a:lstStyle/>
          <a:p>
            <a:r>
              <a:rPr lang="en-GB" dirty="0"/>
              <a:t>On this page, describe how your product / service on which the business idea is based, solves the problem or need described on the previous page.</a:t>
            </a:r>
          </a:p>
          <a:p>
            <a:r>
              <a:rPr lang="en-GB" dirty="0"/>
              <a:t>Describe how the product / service functions as concretely as possible.</a:t>
            </a:r>
          </a:p>
          <a:p>
            <a:r>
              <a:rPr lang="en-GB" dirty="0"/>
              <a:t>What is new or innovative about the product / service?</a:t>
            </a:r>
          </a:p>
          <a:p>
            <a:r>
              <a:rPr lang="en-GB" dirty="0"/>
              <a:t>If possible, connect the solution you offer with the big picture: how does the product / service improve the world by solving the mentioned problem?</a:t>
            </a:r>
            <a:endParaRPr lang="en-FI" dirty="0"/>
          </a:p>
        </p:txBody>
      </p:sp>
    </p:spTree>
    <p:extLst>
      <p:ext uri="{BB962C8B-B14F-4D97-AF65-F5344CB8AC3E}">
        <p14:creationId xmlns:p14="http://schemas.microsoft.com/office/powerpoint/2010/main" val="1555123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Market potential</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a:xfrm>
            <a:off x="838200" y="1825625"/>
            <a:ext cx="10820400" cy="4351338"/>
          </a:xfrm>
        </p:spPr>
        <p:txBody>
          <a:bodyPr>
            <a:normAutofit/>
          </a:bodyPr>
          <a:lstStyle/>
          <a:p>
            <a:r>
              <a:rPr lang="en-GB" dirty="0"/>
              <a:t>Describe here the market in which your product / service has potential</a:t>
            </a:r>
          </a:p>
          <a:p>
            <a:r>
              <a:rPr lang="en-GB" dirty="0"/>
              <a:t>Evaluate both the size of the total market and the market share you are aiming for. How do you justify the estimates?</a:t>
            </a:r>
          </a:p>
          <a:p>
            <a:r>
              <a:rPr lang="en-GB" dirty="0"/>
              <a:t>How many potential customers do you have in your planned business area?</a:t>
            </a:r>
            <a:endParaRPr lang="en-FI" dirty="0"/>
          </a:p>
        </p:txBody>
      </p:sp>
    </p:spTree>
    <p:extLst>
      <p:ext uri="{BB962C8B-B14F-4D97-AF65-F5344CB8AC3E}">
        <p14:creationId xmlns:p14="http://schemas.microsoft.com/office/powerpoint/2010/main" val="381471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Business model</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a:xfrm>
            <a:off x="838200" y="1825625"/>
            <a:ext cx="10681138" cy="4351338"/>
          </a:xfrm>
        </p:spPr>
        <p:txBody>
          <a:bodyPr/>
          <a:lstStyle/>
          <a:p>
            <a:r>
              <a:rPr lang="en-GB" dirty="0"/>
              <a:t>What is your earnings model, i.e., where does the income come from?</a:t>
            </a:r>
          </a:p>
          <a:p>
            <a:r>
              <a:rPr lang="en-GB" dirty="0"/>
              <a:t>At what price are you going to sell your product / service? Justify your decision.</a:t>
            </a:r>
          </a:p>
          <a:p>
            <a:r>
              <a:rPr lang="en-GB" dirty="0"/>
              <a:t>How do you organize the production of your product / service?</a:t>
            </a:r>
          </a:p>
          <a:p>
            <a:r>
              <a:rPr lang="en-GB" dirty="0"/>
              <a:t>How do you get customers and how does one buy the product / service?</a:t>
            </a:r>
            <a:endParaRPr lang="en-US" dirty="0"/>
          </a:p>
        </p:txBody>
      </p:sp>
    </p:spTree>
    <p:extLst>
      <p:ext uri="{BB962C8B-B14F-4D97-AF65-F5344CB8AC3E}">
        <p14:creationId xmlns:p14="http://schemas.microsoft.com/office/powerpoint/2010/main" val="141580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Competitors</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p:txBody>
          <a:bodyPr/>
          <a:lstStyle/>
          <a:p>
            <a:r>
              <a:rPr lang="fi-FI" dirty="0" err="1"/>
              <a:t>Who</a:t>
            </a:r>
            <a:r>
              <a:rPr lang="fi-FI" dirty="0"/>
              <a:t> </a:t>
            </a:r>
            <a:r>
              <a:rPr lang="fi-FI" dirty="0" err="1"/>
              <a:t>are</a:t>
            </a:r>
            <a:r>
              <a:rPr lang="fi-FI" dirty="0"/>
              <a:t> </a:t>
            </a:r>
            <a:r>
              <a:rPr lang="fi-FI" dirty="0" err="1"/>
              <a:t>your</a:t>
            </a:r>
            <a:r>
              <a:rPr lang="fi-FI" dirty="0"/>
              <a:t> </a:t>
            </a:r>
            <a:r>
              <a:rPr lang="fi-FI" dirty="0" err="1"/>
              <a:t>competitors</a:t>
            </a:r>
            <a:r>
              <a:rPr lang="fi-FI" dirty="0"/>
              <a:t> and </a:t>
            </a:r>
            <a:r>
              <a:rPr lang="fi-FI" dirty="0" err="1"/>
              <a:t>how</a:t>
            </a:r>
            <a:r>
              <a:rPr lang="fi-FI" dirty="0"/>
              <a:t> </a:t>
            </a:r>
            <a:r>
              <a:rPr lang="fi-FI" dirty="0" err="1"/>
              <a:t>does</a:t>
            </a:r>
            <a:r>
              <a:rPr lang="fi-FI" dirty="0"/>
              <a:t> </a:t>
            </a:r>
            <a:r>
              <a:rPr lang="fi-FI" dirty="0" err="1"/>
              <a:t>your</a:t>
            </a:r>
            <a:r>
              <a:rPr lang="fi-FI" dirty="0"/>
              <a:t> business </a:t>
            </a:r>
            <a:r>
              <a:rPr lang="fi-FI" dirty="0" err="1"/>
              <a:t>model</a:t>
            </a:r>
            <a:r>
              <a:rPr lang="fi-FI" dirty="0"/>
              <a:t> / </a:t>
            </a:r>
            <a:r>
              <a:rPr lang="fi-FI" dirty="0" err="1"/>
              <a:t>product</a:t>
            </a:r>
            <a:r>
              <a:rPr lang="fi-FI" dirty="0"/>
              <a:t> </a:t>
            </a:r>
            <a:r>
              <a:rPr lang="fi-FI" dirty="0" err="1"/>
              <a:t>differ</a:t>
            </a:r>
            <a:r>
              <a:rPr lang="fi-FI" dirty="0"/>
              <a:t> </a:t>
            </a:r>
            <a:r>
              <a:rPr lang="fi-FI" dirty="0" err="1"/>
              <a:t>from</a:t>
            </a:r>
            <a:r>
              <a:rPr lang="fi-FI" dirty="0"/>
              <a:t> </a:t>
            </a:r>
            <a:r>
              <a:rPr lang="fi-FI" dirty="0" err="1"/>
              <a:t>them</a:t>
            </a:r>
            <a:r>
              <a:rPr lang="fi-FI" dirty="0"/>
              <a:t>?</a:t>
            </a:r>
          </a:p>
          <a:p>
            <a:r>
              <a:rPr lang="fi-FI" dirty="0" err="1"/>
              <a:t>What</a:t>
            </a:r>
            <a:r>
              <a:rPr lang="fi-FI" dirty="0"/>
              <a:t> </a:t>
            </a:r>
            <a:r>
              <a:rPr lang="fi-FI" dirty="0" err="1"/>
              <a:t>makes</a:t>
            </a:r>
            <a:r>
              <a:rPr lang="fi-FI" dirty="0"/>
              <a:t> </a:t>
            </a:r>
            <a:r>
              <a:rPr lang="fi-FI" dirty="0" err="1"/>
              <a:t>your</a:t>
            </a:r>
            <a:r>
              <a:rPr lang="fi-FI" dirty="0"/>
              <a:t> </a:t>
            </a:r>
            <a:r>
              <a:rPr lang="fi-FI" dirty="0" err="1"/>
              <a:t>solution</a:t>
            </a:r>
            <a:r>
              <a:rPr lang="fi-FI" dirty="0"/>
              <a:t> / </a:t>
            </a:r>
            <a:r>
              <a:rPr lang="fi-FI" dirty="0" err="1"/>
              <a:t>product</a:t>
            </a:r>
            <a:r>
              <a:rPr lang="fi-FI" dirty="0"/>
              <a:t> / idea </a:t>
            </a:r>
            <a:r>
              <a:rPr lang="fi-FI" dirty="0" err="1"/>
              <a:t>better</a:t>
            </a:r>
            <a:r>
              <a:rPr lang="fi-FI" dirty="0"/>
              <a:t> </a:t>
            </a:r>
            <a:r>
              <a:rPr lang="fi-FI" dirty="0" err="1"/>
              <a:t>than</a:t>
            </a:r>
            <a:r>
              <a:rPr lang="fi-FI" dirty="0"/>
              <a:t> </a:t>
            </a:r>
            <a:r>
              <a:rPr lang="fi-FI" dirty="0" err="1"/>
              <a:t>the</a:t>
            </a:r>
            <a:r>
              <a:rPr lang="fi-FI" dirty="0"/>
              <a:t> </a:t>
            </a:r>
            <a:r>
              <a:rPr lang="fi-FI" dirty="0" err="1"/>
              <a:t>competitors</a:t>
            </a:r>
            <a:r>
              <a:rPr lang="fi-FI" dirty="0"/>
              <a:t>?</a:t>
            </a:r>
          </a:p>
          <a:p>
            <a:r>
              <a:rPr lang="fi-FI" dirty="0" err="1"/>
              <a:t>What</a:t>
            </a:r>
            <a:r>
              <a:rPr lang="fi-FI" dirty="0"/>
              <a:t> </a:t>
            </a:r>
            <a:r>
              <a:rPr lang="fi-FI" dirty="0" err="1"/>
              <a:t>are</a:t>
            </a:r>
            <a:r>
              <a:rPr lang="fi-FI" dirty="0"/>
              <a:t> </a:t>
            </a:r>
            <a:r>
              <a:rPr lang="fi-FI" dirty="0" err="1"/>
              <a:t>your</a:t>
            </a:r>
            <a:r>
              <a:rPr lang="fi-FI" dirty="0"/>
              <a:t> </a:t>
            </a:r>
            <a:r>
              <a:rPr lang="fi-FI" dirty="0" err="1"/>
              <a:t>weaknesses</a:t>
            </a:r>
            <a:r>
              <a:rPr lang="fi-FI" dirty="0"/>
              <a:t> </a:t>
            </a:r>
            <a:r>
              <a:rPr lang="fi-FI" dirty="0" err="1"/>
              <a:t>compared</a:t>
            </a:r>
            <a:r>
              <a:rPr lang="fi-FI" dirty="0"/>
              <a:t> to </a:t>
            </a:r>
            <a:r>
              <a:rPr lang="fi-FI" dirty="0" err="1"/>
              <a:t>existing</a:t>
            </a:r>
            <a:r>
              <a:rPr lang="fi-FI" dirty="0"/>
              <a:t> </a:t>
            </a:r>
            <a:r>
              <a:rPr lang="fi-FI" dirty="0" err="1"/>
              <a:t>solutions</a:t>
            </a:r>
            <a:r>
              <a:rPr lang="fi-FI" dirty="0"/>
              <a:t>?</a:t>
            </a:r>
            <a:endParaRPr lang="en-US" dirty="0"/>
          </a:p>
        </p:txBody>
      </p:sp>
    </p:spTree>
    <p:extLst>
      <p:ext uri="{BB962C8B-B14F-4D97-AF65-F5344CB8AC3E}">
        <p14:creationId xmlns:p14="http://schemas.microsoft.com/office/powerpoint/2010/main" val="314037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Team</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p:txBody>
          <a:bodyPr/>
          <a:lstStyle/>
          <a:p>
            <a:r>
              <a:rPr lang="en-GB" dirty="0"/>
              <a:t>Describe here who your team is and </a:t>
            </a:r>
            <a:r>
              <a:rPr lang="en-GB" b="1" dirty="0"/>
              <a:t>concisely</a:t>
            </a:r>
            <a:r>
              <a:rPr lang="en-GB" dirty="0"/>
              <a:t> describe the responsibilities of each team member in the team</a:t>
            </a:r>
          </a:p>
          <a:p>
            <a:r>
              <a:rPr lang="en-GB" dirty="0"/>
              <a:t>Mention also the core competencies and experience of the team members regarding the business idea</a:t>
            </a:r>
          </a:p>
          <a:p>
            <a:r>
              <a:rPr lang="en-GB" dirty="0"/>
              <a:t>Include a picture of each team member</a:t>
            </a:r>
          </a:p>
          <a:p>
            <a:r>
              <a:rPr lang="en-GB" dirty="0"/>
              <a:t>You can also mention support networks outside the team if relevant to the business idea (e.g., mentors, advisors)</a:t>
            </a:r>
          </a:p>
          <a:p>
            <a:r>
              <a:rPr lang="en-GB" dirty="0"/>
              <a:t>If the team is missing something and you are looking for certain skills, you can also mention it here</a:t>
            </a:r>
          </a:p>
        </p:txBody>
      </p:sp>
    </p:spTree>
    <p:extLst>
      <p:ext uri="{BB962C8B-B14F-4D97-AF65-F5344CB8AC3E}">
        <p14:creationId xmlns:p14="http://schemas.microsoft.com/office/powerpoint/2010/main" val="1094191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Plan</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a:xfrm>
            <a:off x="826168" y="1825625"/>
            <a:ext cx="10712116" cy="4351338"/>
          </a:xfrm>
        </p:spPr>
        <p:txBody>
          <a:bodyPr>
            <a:normAutofit lnSpcReduction="10000"/>
          </a:bodyPr>
          <a:lstStyle/>
          <a:p>
            <a:r>
              <a:rPr lang="en-GB" dirty="0"/>
              <a:t>Describe your idea’s current status and future plans</a:t>
            </a:r>
          </a:p>
          <a:p>
            <a:r>
              <a:rPr lang="en-GB" dirty="0"/>
              <a:t>What have you done so far and what situation are you in now?</a:t>
            </a:r>
          </a:p>
          <a:p>
            <a:r>
              <a:rPr lang="en-GB" dirty="0"/>
              <a:t>What do you do next to advance the idea?</a:t>
            </a:r>
          </a:p>
          <a:p>
            <a:r>
              <a:rPr lang="en-GB" dirty="0"/>
              <a:t>What are your short-term goals (e.g., 2-6 months) and long-term goals (e.g., 2-3 years)? Set numerically measurable goals as well.</a:t>
            </a:r>
          </a:p>
          <a:p>
            <a:r>
              <a:rPr lang="en-GB" dirty="0"/>
              <a:t>What are the biggest uncertainties associated with the idea?</a:t>
            </a:r>
          </a:p>
          <a:p>
            <a:endParaRPr lang="en-GB" dirty="0"/>
          </a:p>
          <a:p>
            <a:r>
              <a:rPr lang="en-GB" dirty="0"/>
              <a:t>Note! If you are applying for Draft follow-up funding: explain what you have done and achieved since you received your previous Draft funding. This is important!</a:t>
            </a:r>
            <a:endParaRPr lang="en-FI" dirty="0"/>
          </a:p>
        </p:txBody>
      </p:sp>
    </p:spTree>
    <p:extLst>
      <p:ext uri="{BB962C8B-B14F-4D97-AF65-F5344CB8AC3E}">
        <p14:creationId xmlns:p14="http://schemas.microsoft.com/office/powerpoint/2010/main" val="1165920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1DE19-A1DF-8C48-9035-5F8BB0CEAC34}"/>
              </a:ext>
            </a:extLst>
          </p:cNvPr>
          <p:cNvSpPr>
            <a:spLocks noGrp="1"/>
          </p:cNvSpPr>
          <p:nvPr>
            <p:ph type="title"/>
          </p:nvPr>
        </p:nvSpPr>
        <p:spPr/>
        <p:txBody>
          <a:bodyPr/>
          <a:lstStyle/>
          <a:p>
            <a:r>
              <a:rPr lang="en-FI" dirty="0"/>
              <a:t>Your needs</a:t>
            </a:r>
          </a:p>
        </p:txBody>
      </p:sp>
      <p:sp>
        <p:nvSpPr>
          <p:cNvPr id="3" name="Content Placeholder 2">
            <a:extLst>
              <a:ext uri="{FF2B5EF4-FFF2-40B4-BE49-F238E27FC236}">
                <a16:creationId xmlns:a16="http://schemas.microsoft.com/office/drawing/2014/main" id="{F2A4A4F0-D5D5-5145-B943-68A92AFB39B2}"/>
              </a:ext>
            </a:extLst>
          </p:cNvPr>
          <p:cNvSpPr>
            <a:spLocks noGrp="1"/>
          </p:cNvSpPr>
          <p:nvPr>
            <p:ph idx="1"/>
          </p:nvPr>
        </p:nvSpPr>
        <p:spPr/>
        <p:txBody>
          <a:bodyPr/>
          <a:lstStyle/>
          <a:p>
            <a:r>
              <a:rPr lang="en-GB" dirty="0"/>
              <a:t>Describe what you need to advance your idea further and realize its potential</a:t>
            </a:r>
          </a:p>
          <a:p>
            <a:pPr lvl="1"/>
            <a:r>
              <a:rPr lang="en-GB" dirty="0"/>
              <a:t>For example, a certain amount of funding, contact or new expertise to the team</a:t>
            </a:r>
          </a:p>
          <a:p>
            <a:pPr lvl="1"/>
            <a:endParaRPr lang="en-GB" dirty="0"/>
          </a:p>
          <a:p>
            <a:r>
              <a:rPr lang="en-GB" dirty="0"/>
              <a:t>Also tell us how you plan to use the Draft funding.</a:t>
            </a:r>
            <a:endParaRPr lang="en-FI" dirty="0"/>
          </a:p>
        </p:txBody>
      </p:sp>
    </p:spTree>
    <p:extLst>
      <p:ext uri="{BB962C8B-B14F-4D97-AF65-F5344CB8AC3E}">
        <p14:creationId xmlns:p14="http://schemas.microsoft.com/office/powerpoint/2010/main" val="2603182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957</Words>
  <Application>Microsoft Office PowerPoint</Application>
  <PresentationFormat>Laajakuva</PresentationFormat>
  <Paragraphs>70</Paragraphs>
  <Slides>13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13</vt:i4>
      </vt:variant>
    </vt:vector>
  </HeadingPairs>
  <TitlesOfParts>
    <vt:vector size="17" baseType="lpstr">
      <vt:lpstr>Arial</vt:lpstr>
      <vt:lpstr>Calibri</vt:lpstr>
      <vt:lpstr>Calibri Light</vt:lpstr>
      <vt:lpstr>Office Theme</vt:lpstr>
      <vt:lpstr>Business idea presentation template (put the name of the team / idea here)</vt:lpstr>
      <vt:lpstr>Problem</vt:lpstr>
      <vt:lpstr>Solution</vt:lpstr>
      <vt:lpstr>Market potential</vt:lpstr>
      <vt:lpstr>Business model</vt:lpstr>
      <vt:lpstr>Competitors</vt:lpstr>
      <vt:lpstr>Team</vt:lpstr>
      <vt:lpstr>Plan</vt:lpstr>
      <vt:lpstr>Your needs</vt:lpstr>
      <vt:lpstr>Final impression</vt:lpstr>
      <vt:lpstr>INSTRUCTIONS:</vt:lpstr>
      <vt:lpstr>Remember also:</vt:lpstr>
      <vt:lpstr>INSTRUCTIONS: Good and bad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idea presentation template (put the name of the team / idea here)</dc:title>
  <dc:creator>Tomi Tuovinen</dc:creator>
  <cp:lastModifiedBy>Miina Ikävalko</cp:lastModifiedBy>
  <cp:revision>40</cp:revision>
  <dcterms:created xsi:type="dcterms:W3CDTF">2022-03-22T08:53:49Z</dcterms:created>
  <dcterms:modified xsi:type="dcterms:W3CDTF">2023-04-04T13:44:08Z</dcterms:modified>
</cp:coreProperties>
</file>